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ptos Narrow" panose="020B000402020202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rjfFyYNBG5sNntC35Cbhoqt17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C59EB6-1411-4BCE-AA4D-C0A4EE203AEB}" v="9" dt="2024-06-19T11:45:12.23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09" autoAdjust="0"/>
  </p:normalViewPr>
  <p:slideViewPr>
    <p:cSldViewPr snapToGrid="0">
      <p:cViewPr varScale="1">
        <p:scale>
          <a:sx n="63" d="100"/>
          <a:sy n="63" d="100"/>
        </p:scale>
        <p:origin x="142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BFC59EB6-1411-4BCE-AA4D-C0A4EE203AEB}"/>
    <pc:docChg chg="modSld">
      <pc:chgData name="kadiatou doucoure" userId="7af1bc00a6c4f757" providerId="LiveId" clId="{BFC59EB6-1411-4BCE-AA4D-C0A4EE203AEB}" dt="2024-07-04T11:37:51.741" v="0" actId="20577"/>
      <pc:docMkLst>
        <pc:docMk/>
      </pc:docMkLst>
      <pc:sldChg chg="modSp mod">
        <pc:chgData name="kadiatou doucoure" userId="7af1bc00a6c4f757" providerId="LiveId" clId="{BFC59EB6-1411-4BCE-AA4D-C0A4EE203AEB}" dt="2024-07-04T11:37:51.741" v="0" actId="20577"/>
        <pc:sldMkLst>
          <pc:docMk/>
          <pc:sldMk cId="0" sldId="269"/>
        </pc:sldMkLst>
        <pc:spChg chg="mod">
          <ac:chgData name="kadiatou doucoure" userId="7af1bc00a6c4f757" providerId="LiveId" clId="{BFC59EB6-1411-4BCE-AA4D-C0A4EE203AEB}" dt="2024-07-04T11:37:51.741" v="0" actId="20577"/>
          <ac:spMkLst>
            <pc:docMk/>
            <pc:sldMk cId="0" sldId="269"/>
            <ac:spMk id="2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Instabilité politique :</a:t>
            </a:r>
            <a:endParaRPr lang="fr-FR" dirty="0"/>
          </a:p>
          <a:p>
            <a:pPr>
              <a:buFont typeface="Arial" panose="020B0604020202020204" pitchFamily="34" charset="0"/>
              <a:buChar char="•"/>
            </a:pPr>
            <a:r>
              <a:rPr lang="fr-FR" dirty="0"/>
              <a:t>Plusieurs de ces pays ont connu des périodes d'instabilité politique, notamment des conflits internes, des changements de régime et des crises humanitaires.</a:t>
            </a:r>
          </a:p>
          <a:p>
            <a:r>
              <a:rPr lang="fr-FR" b="1" dirty="0"/>
              <a:t>Défis économiques :</a:t>
            </a:r>
            <a:endParaRPr lang="fr-FR" dirty="0"/>
          </a:p>
          <a:p>
            <a:pPr>
              <a:buFont typeface="Arial" panose="020B0604020202020204" pitchFamily="34" charset="0"/>
              <a:buChar char="•"/>
            </a:pPr>
            <a:r>
              <a:rPr lang="fr-FR" dirty="0"/>
              <a:t>La plupart de ces pays sont confrontés à des défis économiques majeurs, tels que la pauvreté, le chômage élevé, et des infrastructures économiques sous-développées.</a:t>
            </a:r>
          </a:p>
          <a:p>
            <a:r>
              <a:rPr lang="fr-FR" b="1" dirty="0"/>
              <a:t>Problèmes de sécurité alimentaire :</a:t>
            </a:r>
            <a:endParaRPr lang="fr-FR" dirty="0"/>
          </a:p>
          <a:p>
            <a:pPr>
              <a:buFont typeface="Arial" panose="020B0604020202020204" pitchFamily="34" charset="0"/>
              <a:buChar char="•"/>
            </a:pPr>
            <a:r>
              <a:rPr lang="fr-FR" dirty="0"/>
              <a:t>Certains de ces pays font face à des défis importants en matière de sécurité alimentaire, notamment des périodes de famine ou de sécheresse.</a:t>
            </a:r>
          </a:p>
          <a:p>
            <a:r>
              <a:rPr lang="fr-FR" b="1" dirty="0"/>
              <a:t>Inégalités sociales :</a:t>
            </a:r>
            <a:endParaRPr lang="fr-FR" dirty="0"/>
          </a:p>
          <a:p>
            <a:pPr>
              <a:buFont typeface="Arial" panose="020B0604020202020204" pitchFamily="34" charset="0"/>
              <a:buChar char="•"/>
            </a:pPr>
            <a:r>
              <a:rPr lang="fr-FR" dirty="0"/>
              <a:t>Des inégalités sociales importantes peuvent exister, avec des disparités significatives en termes d'accès à l'éducation, aux soins de santé et à d'autres services sociaux de base.</a:t>
            </a:r>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33f607d4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1" dirty="0"/>
              <a:t>République arabe syrienne :</a:t>
            </a:r>
            <a:r>
              <a:rPr lang="fr-FR" dirty="0"/>
              <a:t> En proie à un conflit civil prolongé depuis 2011, avec des répercussions profondes sur la société et l'économie.</a:t>
            </a:r>
          </a:p>
          <a:p>
            <a:pPr marL="0" lvl="0" indent="0" algn="l" rtl="0">
              <a:lnSpc>
                <a:spcPct val="100000"/>
              </a:lnSpc>
              <a:spcBef>
                <a:spcPts val="0"/>
              </a:spcBef>
              <a:spcAft>
                <a:spcPts val="0"/>
              </a:spcAft>
              <a:buSzPts val="1400"/>
              <a:buNone/>
            </a:pPr>
            <a:r>
              <a:rPr lang="fr-FR" b="1" dirty="0"/>
              <a:t>Soudan :</a:t>
            </a:r>
            <a:r>
              <a:rPr lang="fr-FR" dirty="0"/>
              <a:t> En transition politique après des décennies de gouvernement autoritaire, avec des défis économiques et sociaux persistants.</a:t>
            </a:r>
          </a:p>
          <a:p>
            <a:pPr marL="0" lvl="0" indent="0" algn="l" rtl="0">
              <a:lnSpc>
                <a:spcPct val="100000"/>
              </a:lnSpc>
              <a:spcBef>
                <a:spcPts val="0"/>
              </a:spcBef>
              <a:spcAft>
                <a:spcPts val="0"/>
              </a:spcAft>
              <a:buSzPts val="1400"/>
              <a:buNone/>
            </a:pPr>
            <a:r>
              <a:rPr lang="fr-FR" b="1" dirty="0"/>
              <a:t>Soudan du Sud :</a:t>
            </a:r>
            <a:r>
              <a:rPr lang="fr-FR" dirty="0"/>
              <a:t> Le plus jeune pays du monde, marqué par des conflits et des défis institutionnels importants depuis son indépendance en 2011.</a:t>
            </a:r>
          </a:p>
          <a:p>
            <a:pPr marL="0" lvl="0" indent="0" algn="l" rtl="0">
              <a:lnSpc>
                <a:spcPct val="100000"/>
              </a:lnSpc>
              <a:spcBef>
                <a:spcPts val="0"/>
              </a:spcBef>
              <a:spcAft>
                <a:spcPts val="0"/>
              </a:spcAft>
              <a:buSzPts val="1400"/>
              <a:buNone/>
            </a:pPr>
            <a:r>
              <a:rPr lang="fr-FR" b="1" dirty="0"/>
              <a:t>Yémen :</a:t>
            </a:r>
            <a:r>
              <a:rPr lang="fr-FR" dirty="0"/>
              <a:t> En proie à l'une des pires crises humanitaires au monde, combinant conflit armé, famine et épidémies.</a:t>
            </a:r>
          </a:p>
          <a:p>
            <a:pPr marL="0" lvl="0" indent="0" algn="l" rtl="0">
              <a:lnSpc>
                <a:spcPct val="100000"/>
              </a:lnSpc>
              <a:spcBef>
                <a:spcPts val="0"/>
              </a:spcBef>
              <a:spcAft>
                <a:spcPts val="0"/>
              </a:spcAft>
              <a:buSzPts val="1400"/>
              <a:buNone/>
            </a:pPr>
            <a:r>
              <a:rPr lang="fr-FR" b="1" dirty="0"/>
              <a:t>Éthiopie :</a:t>
            </a:r>
            <a:r>
              <a:rPr lang="fr-FR" dirty="0"/>
              <a:t> En plein essor économique mais confrontée à des défis politiques internes, y compris des tensions ethniques récurrentes.</a:t>
            </a:r>
            <a:endParaRPr dirty="0"/>
          </a:p>
        </p:txBody>
      </p:sp>
      <p:sp>
        <p:nvSpPr>
          <p:cNvPr id="193" name="Google Shape;193;g2233f607d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Points communs possibles sur le plan politique et économique :</a:t>
            </a:r>
          </a:p>
          <a:p>
            <a:pPr>
              <a:buFont typeface="+mj-lt"/>
              <a:buAutoNum type="arabicPeriod"/>
            </a:pPr>
            <a:r>
              <a:rPr lang="fr-FR" b="1" dirty="0"/>
              <a:t>Stabilité politique :</a:t>
            </a:r>
            <a:endParaRPr lang="fr-FR" dirty="0"/>
          </a:p>
          <a:p>
            <a:pPr marL="742950" lvl="1" indent="-285750">
              <a:buFont typeface="+mj-lt"/>
              <a:buAutoNum type="arabicPeriod"/>
            </a:pPr>
            <a:r>
              <a:rPr lang="fr-FR" dirty="0"/>
              <a:t>La plupart de ces pays sont politiquement stables, avec des systèmes démocratiques bien établis.</a:t>
            </a:r>
          </a:p>
          <a:p>
            <a:pPr>
              <a:buFont typeface="+mj-lt"/>
              <a:buAutoNum type="arabicPeriod"/>
            </a:pPr>
            <a:r>
              <a:rPr lang="fr-FR" b="1" dirty="0"/>
              <a:t>Économies développées :</a:t>
            </a:r>
            <a:endParaRPr lang="fr-FR" dirty="0"/>
          </a:p>
          <a:p>
            <a:pPr marL="742950" lvl="1" indent="-285750">
              <a:buFont typeface="+mj-lt"/>
              <a:buAutoNum type="arabicPeriod"/>
            </a:pPr>
            <a:r>
              <a:rPr lang="fr-FR" dirty="0"/>
              <a:t>Beaucoup de ces pays ont des économies développées, avec un revenu par habitant relativement élevé comparé à la moyenne mondiale.</a:t>
            </a:r>
          </a:p>
          <a:p>
            <a:pPr>
              <a:buFont typeface="+mj-lt"/>
              <a:buAutoNum type="arabicPeriod"/>
            </a:pPr>
            <a:r>
              <a:rPr lang="fr-FR" b="1" dirty="0"/>
              <a:t>Développement économique :</a:t>
            </a:r>
            <a:endParaRPr lang="fr-FR" dirty="0"/>
          </a:p>
          <a:p>
            <a:pPr marL="742950" lvl="1" indent="-285750">
              <a:buFont typeface="+mj-lt"/>
              <a:buAutoNum type="arabicPeriod"/>
            </a:pPr>
            <a:r>
              <a:rPr lang="fr-FR" dirty="0"/>
              <a:t>Ils partagent des caractéristiques de développement économique avancé, bien que le niveau de développement puisse varier.</a:t>
            </a:r>
          </a:p>
          <a:p>
            <a:pPr>
              <a:buFont typeface="+mj-lt"/>
              <a:buAutoNum type="arabicPeriod"/>
            </a:pPr>
            <a:r>
              <a:rPr lang="fr-FR" b="1" dirty="0"/>
              <a:t>Participation aux affaires mondiales :</a:t>
            </a:r>
            <a:endParaRPr lang="fr-FR" dirty="0"/>
          </a:p>
          <a:p>
            <a:pPr marL="742950" lvl="1" indent="-285750">
              <a:buFont typeface="+mj-lt"/>
              <a:buAutoNum type="arabicPeriod"/>
            </a:pPr>
            <a:r>
              <a:rPr lang="fr-FR" dirty="0"/>
              <a:t>Ces pays jouent un rôle actif sur la scène internationale, que ce soit par le commerce, la diplomatie, ou d'autres interactions internationales.</a:t>
            </a:r>
          </a:p>
          <a:p>
            <a:pPr>
              <a:buFont typeface="+mj-lt"/>
              <a:buAutoNum type="arabicPeriod"/>
            </a:pPr>
            <a:r>
              <a:rPr lang="fr-FR" b="1" dirty="0"/>
              <a:t>Infrastructures développées :</a:t>
            </a:r>
            <a:endParaRPr lang="fr-FR" dirty="0"/>
          </a:p>
          <a:p>
            <a:pPr marL="742950" lvl="1" indent="-285750">
              <a:buFont typeface="+mj-lt"/>
              <a:buAutoNum type="arabicPeriod"/>
            </a:pPr>
            <a:r>
              <a:rPr lang="fr-FR" dirty="0"/>
              <a:t>Ils disposent généralement d'infrastructures développées, y compris des réseaux de transport, des systèmes de santé et d'éducation solides.</a:t>
            </a:r>
          </a:p>
          <a:p>
            <a:pPr marL="0" lvl="0" indent="0" algn="l" rtl="0">
              <a:lnSpc>
                <a:spcPct val="100000"/>
              </a:lnSpc>
              <a:spcBef>
                <a:spcPts val="0"/>
              </a:spcBef>
              <a:spcAft>
                <a:spcPts val="0"/>
              </a:spcAft>
              <a:buSzPts val="1400"/>
              <a:buNone/>
            </a:pPr>
            <a:endParaRPr dirty="0"/>
          </a:p>
        </p:txBody>
      </p:sp>
      <p:sp>
        <p:nvSpPr>
          <p:cNvPr id="200" name="Google Shape;2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Points communs possibles sur le plan politique et économique :</a:t>
            </a:r>
          </a:p>
          <a:p>
            <a:pPr>
              <a:buFont typeface="+mj-lt"/>
              <a:buAutoNum type="arabicPeriod"/>
            </a:pPr>
            <a:r>
              <a:rPr lang="fr-FR" b="1" dirty="0"/>
              <a:t>Instabilité politique :</a:t>
            </a:r>
            <a:endParaRPr lang="fr-FR" dirty="0"/>
          </a:p>
          <a:p>
            <a:pPr marL="742950" lvl="1" indent="-285750">
              <a:buFont typeface="+mj-lt"/>
              <a:buAutoNum type="arabicPeriod"/>
            </a:pPr>
            <a:r>
              <a:rPr lang="fr-FR" dirty="0"/>
              <a:t>Beaucoup de ces pays ont connu des périodes d'instabilité politique, y compris des conflits civils, des changements de régime et des tensions internes.</a:t>
            </a:r>
          </a:p>
          <a:p>
            <a:pPr>
              <a:buFont typeface="+mj-lt"/>
              <a:buAutoNum type="arabicPeriod"/>
            </a:pPr>
            <a:r>
              <a:rPr lang="fr-FR" b="1" dirty="0"/>
              <a:t>Défis économiques :</a:t>
            </a:r>
            <a:endParaRPr lang="fr-FR" dirty="0"/>
          </a:p>
          <a:p>
            <a:pPr marL="742950" lvl="1" indent="-285750">
              <a:buFont typeface="+mj-lt"/>
              <a:buAutoNum type="arabicPeriod"/>
            </a:pPr>
            <a:r>
              <a:rPr lang="fr-FR" dirty="0"/>
              <a:t>La plupart de ces nations font face à des défis économiques importants tels que la pauvreté généralisée, le chômage élevé, et des infrastructures insuffisantes.</a:t>
            </a:r>
          </a:p>
          <a:p>
            <a:pPr>
              <a:buFont typeface="+mj-lt"/>
              <a:buAutoNum type="arabicPeriod"/>
            </a:pPr>
            <a:r>
              <a:rPr lang="fr-FR" b="1" dirty="0"/>
              <a:t>Dépendance à l'aide internationale :</a:t>
            </a:r>
            <a:endParaRPr lang="fr-FR" dirty="0"/>
          </a:p>
          <a:p>
            <a:pPr marL="742950" lvl="1" indent="-285750">
              <a:buFont typeface="+mj-lt"/>
              <a:buAutoNum type="arabicPeriod"/>
            </a:pPr>
            <a:r>
              <a:rPr lang="fr-FR" dirty="0"/>
              <a:t>Certains de ces pays dépendent fortement de l'aide internationale pour soutenir leur développement économique et social.</a:t>
            </a:r>
          </a:p>
          <a:p>
            <a:pPr>
              <a:buFont typeface="+mj-lt"/>
              <a:buAutoNum type="arabicPeriod"/>
            </a:pPr>
            <a:r>
              <a:rPr lang="fr-FR" b="1" dirty="0"/>
              <a:t>Vulnérabilité aux changements climatiques :</a:t>
            </a:r>
            <a:endParaRPr lang="fr-FR" dirty="0"/>
          </a:p>
          <a:p>
            <a:pPr marL="742950" lvl="1" indent="-285750">
              <a:buFont typeface="+mj-lt"/>
              <a:buAutoNum type="arabicPeriod"/>
            </a:pPr>
            <a:r>
              <a:rPr lang="fr-FR" dirty="0"/>
              <a:t>Beaucoup de ces pays sont vulnérables aux effets des changements climatiques, y compris les sécheresses, les inondations et autres catastrophes naturelles.</a:t>
            </a:r>
          </a:p>
          <a:p>
            <a:pPr>
              <a:buFont typeface="+mj-lt"/>
              <a:buAutoNum type="arabicPeriod"/>
            </a:pPr>
            <a:r>
              <a:rPr lang="fr-FR" b="1" dirty="0"/>
              <a:t>Systèmes de gouvernance variés :</a:t>
            </a:r>
            <a:endParaRPr lang="fr-FR" dirty="0"/>
          </a:p>
          <a:p>
            <a:pPr marL="742950" lvl="1" indent="-285750">
              <a:buFont typeface="+mj-lt"/>
              <a:buAutoNum type="arabicPeriod"/>
            </a:pPr>
            <a:r>
              <a:rPr lang="fr-FR" dirty="0"/>
              <a:t>Bien que la plupart soient des démocraties, certains pays comme la Corée du Nord ont des systèmes de gouvernance autoritaires ou totalitaires.</a:t>
            </a:r>
          </a:p>
          <a:p>
            <a:pPr marL="0" lvl="0" indent="0" algn="l" rtl="0">
              <a:lnSpc>
                <a:spcPct val="100000"/>
              </a:lnSpc>
              <a:spcBef>
                <a:spcPts val="0"/>
              </a:spcBef>
              <a:spcAft>
                <a:spcPts val="0"/>
              </a:spcAft>
              <a:buSzPts val="1400"/>
              <a:buNone/>
            </a:pPr>
            <a:endParaRPr dirty="0"/>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Production et exportation :</a:t>
            </a:r>
            <a:endParaRPr lang="fr-FR" dirty="0"/>
          </a:p>
          <a:p>
            <a:pPr>
              <a:buFont typeface="Arial" panose="020B0604020202020204" pitchFamily="34" charset="0"/>
              <a:buChar char="•"/>
            </a:pPr>
            <a:r>
              <a:rPr lang="fr-FR" dirty="0"/>
              <a:t>La Thaïlande est l'un des principaux producteurs mondiaux de manioc. En 2020, elle était le deuxième plus grand exportateur de manioc transformé après le Vietnam.</a:t>
            </a:r>
          </a:p>
          <a:p>
            <a:pPr>
              <a:buFont typeface="Arial" panose="020B0604020202020204" pitchFamily="34" charset="0"/>
              <a:buChar char="•"/>
            </a:pPr>
            <a:r>
              <a:rPr lang="fr-FR" dirty="0"/>
              <a:t>Le manioc est principalement cultivé dans les régions du nord-est de la Thaïlande, où les conditions de croissance sont favorables.</a:t>
            </a:r>
          </a:p>
          <a:p>
            <a:r>
              <a:rPr lang="fr-FR" b="1" dirty="0"/>
              <a:t>Utilisations :</a:t>
            </a:r>
            <a:endParaRPr lang="fr-FR" dirty="0"/>
          </a:p>
          <a:p>
            <a:pPr>
              <a:buFont typeface="Arial" panose="020B0604020202020204" pitchFamily="34" charset="0"/>
              <a:buChar char="•"/>
            </a:pPr>
            <a:r>
              <a:rPr lang="fr-FR" dirty="0"/>
              <a:t>Le manioc est utilisé à la fois pour l'alimentation humaine et animale en Thaïlande.</a:t>
            </a:r>
          </a:p>
          <a:p>
            <a:pPr>
              <a:buFont typeface="Arial" panose="020B0604020202020204" pitchFamily="34" charset="0"/>
              <a:buChar char="•"/>
            </a:pPr>
            <a:r>
              <a:rPr lang="fr-FR" dirty="0"/>
              <a:t>Une grande partie de la production de manioc est destinée à l'exportation sous forme de fécule de manioc (tapioca), utilisée dans diverses industries alimentaires et non alimentaires à travers le monde.</a:t>
            </a:r>
          </a:p>
          <a:p>
            <a:pPr marL="0" lvl="0" indent="0" algn="l" rtl="0">
              <a:lnSpc>
                <a:spcPct val="100000"/>
              </a:lnSpc>
              <a:spcBef>
                <a:spcPts val="0"/>
              </a:spcBef>
              <a:spcAft>
                <a:spcPts val="0"/>
              </a:spcAft>
              <a:buSzPts val="1400"/>
              <a:buNone/>
            </a:pPr>
            <a:endParaRPr dirty="0"/>
          </a:p>
        </p:txBody>
      </p:sp>
      <p:sp>
        <p:nvSpPr>
          <p:cNvPr id="214" name="Google Shape;21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fr-FR" b="1" dirty="0"/>
              <a:t>Points communs potentiels :</a:t>
            </a:r>
          </a:p>
          <a:p>
            <a:pPr>
              <a:buFont typeface="+mj-lt"/>
              <a:buAutoNum type="arabicPeriod"/>
            </a:pPr>
            <a:r>
              <a:rPr lang="fr-FR" b="1" dirty="0"/>
              <a:t>Puissances économiques :</a:t>
            </a:r>
            <a:endParaRPr lang="fr-FR" dirty="0"/>
          </a:p>
          <a:p>
            <a:pPr marL="742950" lvl="1" indent="-285750">
              <a:buFont typeface="+mj-lt"/>
              <a:buAutoNum type="arabicPeriod"/>
            </a:pPr>
            <a:r>
              <a:rPr lang="fr-FR" dirty="0"/>
              <a:t>Tous ces pays sont des puissances économiques majeures, contribuant de manière significative au PIB mondial et au commerce international.</a:t>
            </a:r>
          </a:p>
          <a:p>
            <a:pPr>
              <a:buFont typeface="+mj-lt"/>
              <a:buAutoNum type="arabicPeriod"/>
            </a:pPr>
            <a:r>
              <a:rPr lang="fr-FR" b="1" dirty="0"/>
              <a:t>Stabilité politique :</a:t>
            </a:r>
            <a:endParaRPr lang="fr-FR" dirty="0"/>
          </a:p>
          <a:p>
            <a:pPr marL="742950" lvl="1" indent="-285750">
              <a:buFont typeface="+mj-lt"/>
              <a:buAutoNum type="arabicPeriod"/>
            </a:pPr>
            <a:r>
              <a:rPr lang="fr-FR" dirty="0"/>
              <a:t>Ils bénéficient généralement de stabilité politique relative, avec des systèmes démocratiques bien établis dans la plupart des cas.</a:t>
            </a:r>
          </a:p>
          <a:p>
            <a:pPr>
              <a:buFont typeface="+mj-lt"/>
              <a:buAutoNum type="arabicPeriod"/>
            </a:pPr>
            <a:r>
              <a:rPr lang="fr-FR" b="1" dirty="0"/>
              <a:t>Accès aux marchés mondiaux :</a:t>
            </a:r>
            <a:endParaRPr lang="fr-FR" dirty="0"/>
          </a:p>
          <a:p>
            <a:pPr marL="742950" lvl="1" indent="-285750">
              <a:buFont typeface="+mj-lt"/>
              <a:buAutoNum type="arabicPeriod"/>
            </a:pPr>
            <a:r>
              <a:rPr lang="fr-FR" dirty="0"/>
              <a:t>Ces pays ont un accès important aux marchés mondiaux, jouant un rôle clé dans les échanges commerciaux internationaux et les investissements directs étrangers.</a:t>
            </a:r>
          </a:p>
          <a:p>
            <a:pPr>
              <a:buFont typeface="+mj-lt"/>
              <a:buAutoNum type="arabicPeriod"/>
            </a:pPr>
            <a:r>
              <a:rPr lang="fr-FR" b="1" dirty="0"/>
              <a:t>Infrastructures développées :</a:t>
            </a:r>
            <a:endParaRPr lang="fr-FR" dirty="0"/>
          </a:p>
          <a:p>
            <a:pPr marL="742950" lvl="1" indent="-285750">
              <a:buFont typeface="+mj-lt"/>
              <a:buAutoNum type="arabicPeriod"/>
            </a:pPr>
            <a:r>
              <a:rPr lang="fr-FR" dirty="0"/>
              <a:t>Ils possèdent des infrastructures modernes dans les domaines des transports, des communications, de l'énergie et des technologies, facilitant le développement économique.</a:t>
            </a:r>
          </a:p>
          <a:p>
            <a:pPr>
              <a:buFont typeface="+mj-lt"/>
              <a:buAutoNum type="arabicPeriod"/>
            </a:pPr>
            <a:r>
              <a:rPr lang="fr-FR" b="1" dirty="0"/>
              <a:t>Influence géopolitique :</a:t>
            </a:r>
            <a:endParaRPr lang="fr-FR" dirty="0"/>
          </a:p>
          <a:p>
            <a:pPr marL="742950" lvl="1" indent="-285750">
              <a:buFont typeface="+mj-lt"/>
              <a:buAutoNum type="arabicPeriod"/>
            </a:pPr>
            <a:r>
              <a:rPr lang="fr-FR" dirty="0"/>
              <a:t>En raison de leur poids économique et de leur stature internationale, ces pays exercent souvent une influence significative dans les affaires mondiales, que ce soit sur le plan diplomatique, économique ou culturel.</a:t>
            </a:r>
          </a:p>
          <a:p>
            <a:pPr marL="0" lvl="0" indent="0" algn="l" rtl="0">
              <a:lnSpc>
                <a:spcPct val="100000"/>
              </a:lnSpc>
              <a:spcBef>
                <a:spcPts val="0"/>
              </a:spcBef>
              <a:spcAft>
                <a:spcPts val="0"/>
              </a:spcAft>
              <a:buSzPts val="1400"/>
              <a:buNone/>
            </a:pPr>
            <a:endParaRPr dirty="0"/>
          </a:p>
        </p:txBody>
      </p:sp>
      <p:sp>
        <p:nvSpPr>
          <p:cNvPr id="221" name="Google Shape;2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ML" dirty="0"/>
              <a:t>C’est une étude initiée par le Food and Agriculture Organization of the United Nations (FAO) qui est un organe qui composent l’ONU et dont l’objectif est « d’aider à construire un monde libéré de la faim ».</a:t>
            </a:r>
          </a:p>
          <a:p>
            <a:pPr marL="0" lvl="0" indent="0" algn="l" rtl="0">
              <a:lnSpc>
                <a:spcPct val="100000"/>
              </a:lnSpc>
              <a:spcBef>
                <a:spcPts val="0"/>
              </a:spcBef>
              <a:spcAft>
                <a:spcPts val="0"/>
              </a:spcAft>
              <a:buSzPts val="1400"/>
              <a:buNone/>
            </a:pPr>
            <a:endParaRPr lang="fr-ML" dirty="0"/>
          </a:p>
          <a:p>
            <a:pPr marL="0" lvl="0" indent="0" algn="l" rtl="0">
              <a:lnSpc>
                <a:spcPct val="100000"/>
              </a:lnSpc>
              <a:spcBef>
                <a:spcPts val="0"/>
              </a:spcBef>
              <a:spcAft>
                <a:spcPts val="0"/>
              </a:spcAft>
              <a:buSzPts val="1400"/>
              <a:buNone/>
            </a:pPr>
            <a:r>
              <a:rPr lang="fr-ML" dirty="0"/>
              <a:t> De ce fait, une étude de grande ampleur a été mise en place sur le thème de l’alimentation et plus particulièrement sur la sous-nutrition dans le monde.</a:t>
            </a:r>
            <a:endParaRPr dirty="0"/>
          </a:p>
        </p:txBody>
      </p:sp>
      <p:sp>
        <p:nvSpPr>
          <p:cNvPr id="128" name="Google Shape;12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Les données publiées par la FAO sont généralement des données agrégées et statistiques, non identifiables personnellement, ce qui les rend en grande partie exemptées des exigences strictes du RGPD. la FAO s'efforce de respecter les principes de protection des données et de vie privée en vigueur, publie des informations claires sur la nature des données collectées, leur utilisation, et les mesures de protection mises en place pour garantir la confidentialité et la sécurité des données.</a:t>
            </a:r>
            <a:endParaRPr lang="fr-ML" dirty="0"/>
          </a:p>
          <a:p>
            <a:pPr marL="0" lvl="0" indent="0" algn="l" rtl="0">
              <a:lnSpc>
                <a:spcPct val="100000"/>
              </a:lnSpc>
              <a:spcBef>
                <a:spcPts val="0"/>
              </a:spcBef>
              <a:spcAft>
                <a:spcPts val="0"/>
              </a:spcAft>
              <a:buSzPts val="1400"/>
              <a:buNone/>
            </a:pPr>
            <a:endParaRPr lang="fr-ML"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ML" dirty="0" err="1"/>
              <a:t>Jupyter</a:t>
            </a:r>
            <a:r>
              <a:rPr lang="fr-ML" dirty="0"/>
              <a:t> notebook est un outil puissant qui permet aux utilisateurs du langage Python de créer et de partager des documents interactifs contenant du code dynamique et exécutable.</a:t>
            </a:r>
          </a:p>
          <a:p>
            <a:pPr marL="0" lvl="0" indent="0" algn="l" rtl="0">
              <a:lnSpc>
                <a:spcPct val="100000"/>
              </a:lnSpc>
              <a:spcBef>
                <a:spcPts val="0"/>
              </a:spcBef>
              <a:spcAft>
                <a:spcPts val="0"/>
              </a:spcAft>
              <a:buSzPts val="1400"/>
              <a:buNone/>
            </a:pPr>
            <a:endParaRPr lang="fr-ML" dirty="0"/>
          </a:p>
          <a:p>
            <a:pPr marL="0" lvl="0" indent="0" algn="l" rtl="0">
              <a:lnSpc>
                <a:spcPct val="100000"/>
              </a:lnSpc>
              <a:spcBef>
                <a:spcPts val="0"/>
              </a:spcBef>
              <a:spcAft>
                <a:spcPts val="0"/>
              </a:spcAft>
              <a:buSzPts val="1400"/>
              <a:buNone/>
            </a:pPr>
            <a:r>
              <a:rPr lang="fr-ML" dirty="0"/>
              <a:t>Python est un langage de programmation qui peut être utilisé pour manipuler des données volumineuses et effectuer des mathématiques complexes. Avec des syntaxes simples similaire à la langue anglaise </a:t>
            </a:r>
          </a:p>
          <a:p>
            <a:pPr marL="0" lvl="0" indent="0" algn="l" rtl="0">
              <a:lnSpc>
                <a:spcPct val="100000"/>
              </a:lnSpc>
              <a:spcBef>
                <a:spcPts val="0"/>
              </a:spcBef>
              <a:spcAft>
                <a:spcPts val="0"/>
              </a:spcAft>
              <a:buSzPts val="1400"/>
              <a:buNone/>
            </a:pPr>
            <a:endParaRPr lang="fr-ML" dirty="0"/>
          </a:p>
          <a:p>
            <a:pPr marL="0" lvl="0" indent="0" algn="l" rtl="0">
              <a:lnSpc>
                <a:spcPct val="100000"/>
              </a:lnSpc>
              <a:spcBef>
                <a:spcPts val="0"/>
              </a:spcBef>
              <a:spcAft>
                <a:spcPts val="0"/>
              </a:spcAft>
              <a:buSzPts val="1400"/>
              <a:buNone/>
            </a:pPr>
            <a:r>
              <a:rPr lang="fr-ML" dirty="0"/>
              <a:t>Le data frame est un objet python permettant de représenter les données sous forme de tableau, ou chaque colonne est explicitement nommée. Chaque colonne peut être d’un type différent mais une colonne ne peut contenir qu’un seul type de données.</a:t>
            </a:r>
          </a:p>
          <a:p>
            <a:pPr marL="0" lvl="0" indent="0" algn="l" rtl="0">
              <a:lnSpc>
                <a:spcPct val="100000"/>
              </a:lnSpc>
              <a:spcBef>
                <a:spcPts val="0"/>
              </a:spcBef>
              <a:spcAft>
                <a:spcPts val="0"/>
              </a:spcAft>
              <a:buSzPts val="1400"/>
              <a:buNone/>
            </a:pPr>
            <a:endParaRPr lang="fr-ML" dirty="0"/>
          </a:p>
          <a:p>
            <a:pPr marL="0" lvl="0" indent="0" algn="l" rtl="0">
              <a:lnSpc>
                <a:spcPct val="100000"/>
              </a:lnSpc>
              <a:spcBef>
                <a:spcPts val="0"/>
              </a:spcBef>
              <a:spcAft>
                <a:spcPts val="0"/>
              </a:spcAft>
              <a:buSzPts val="1400"/>
              <a:buNone/>
            </a:pPr>
            <a:r>
              <a:rPr lang="fr-ML" dirty="0"/>
              <a:t>Cette organisation simplifie l’accès aux variables et permet de nombreuse manipulation de données plus ou moins complexe.</a:t>
            </a:r>
            <a:endParaRPr dirty="0"/>
          </a:p>
        </p:txBody>
      </p:sp>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dirty="0"/>
              <a:t>Pour avoir la proportion de personnes en état de sous-nutrition, nous avons d’un premier temps fait la jointure entre la table population et la table sous nutrition en ciblant l’année 2017.</a:t>
            </a:r>
          </a:p>
          <a:p>
            <a:pPr marL="0" lvl="0" indent="0" algn="l" rtl="0">
              <a:lnSpc>
                <a:spcPct val="100000"/>
              </a:lnSpc>
              <a:spcBef>
                <a:spcPts val="0"/>
              </a:spcBef>
              <a:spcAft>
                <a:spcPts val="0"/>
              </a:spcAft>
              <a:buSzPts val="1400"/>
              <a:buNone/>
            </a:pPr>
            <a:r>
              <a:rPr lang="fr-FR" dirty="0"/>
              <a:t>La fonction pd.merge de la bibliothèque pandas en Python est utilisée pour combiner deux DataFrames en un seul en effectuant une jointure basée sur des colonnes ou des index communs. Cette fonction est très puissante et flexible, permettant de réaliser différents types de jointures similaires à celles des bases de données SQL : jointures internes (inner join), jointures externes (outer join), jointures à gauche (left join) et jointures à droite (right join).</a:t>
            </a:r>
          </a:p>
          <a:p>
            <a:pPr marL="0" lvl="0" indent="0" algn="l" rtl="0">
              <a:lnSpc>
                <a:spcPct val="100000"/>
              </a:lnSpc>
              <a:spcBef>
                <a:spcPts val="0"/>
              </a:spcBef>
              <a:spcAft>
                <a:spcPts val="0"/>
              </a:spcAft>
              <a:buSzPts val="1400"/>
              <a:buNone/>
            </a:pPr>
            <a:endParaRPr lang="fr-FR" dirty="0"/>
          </a:p>
          <a:p>
            <a:pPr marL="0" lvl="0" indent="0" algn="l" rtl="0">
              <a:lnSpc>
                <a:spcPct val="100000"/>
              </a:lnSpc>
              <a:spcBef>
                <a:spcPts val="0"/>
              </a:spcBef>
              <a:spcAft>
                <a:spcPts val="0"/>
              </a:spcAft>
              <a:buSzPts val="1400"/>
              <a:buNone/>
            </a:pPr>
            <a:r>
              <a:rPr lang="fr-FR" dirty="0"/>
              <a:t>Dans notre cas la clé est la Zone en gardant uniquement les données de 2017 et le paramètre inner spécifie que nous souhaitons effectuer une jointure interne, c'est-à-dire conserver uniquement les lignes communes aux deux DataFrames.</a:t>
            </a:r>
          </a:p>
        </p:txBody>
      </p:sp>
      <p:sp>
        <p:nvSpPr>
          <p:cNvPr id="143" name="Google Shape;14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Pour avoir le nombre théorique de personnes pouvant être nourries en 2017, nous avons d’un premier temps fait la jointure entre la table population et la table disponibilité alimentaire en ciblant l’année 2017 dans la table population afin d’ajoute à cette dernière (table dispo alimentaire) la population. Ici la clé de jointure c’est la Zone et nous avons fait une jointure à gauche qui conserve pour les données de la table à gauche (dispo alimentaire).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Après nous avons calculer le nombre de calorie disponible mondialement qui corresponde au nbre de calorie dispo/personne/jour multiplie par le nombre de population, le tout calculer sur l’année c’est-à-dire multiplié par 365.</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Le nbre d’humains pouvant être nourris est égal à la somme de cette disponibilité Kcal divisé par le nombre de Kcal qu’il faut à une personne par jour qui correspond à 2250 kcal ramener à l’année.</a:t>
            </a:r>
          </a:p>
          <a:p>
            <a:pPr marL="0" lvl="0" indent="0" algn="l" rtl="0">
              <a:lnSpc>
                <a:spcPct val="100000"/>
              </a:lnSpc>
              <a:spcBef>
                <a:spcPts val="0"/>
              </a:spcBef>
              <a:spcAft>
                <a:spcPts val="0"/>
              </a:spcAft>
              <a:buSzPts val="1400"/>
              <a:buNone/>
            </a:pPr>
            <a:endParaRPr dirty="0"/>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ML" dirty="0"/>
              <a:t>Nous avons créé un nouveau </a:t>
            </a:r>
            <a:r>
              <a:rPr lang="fr-ML" dirty="0" err="1"/>
              <a:t>dataframe</a:t>
            </a:r>
            <a:r>
              <a:rPr lang="fr-ML" dirty="0"/>
              <a:t> contenant uniquement les végétaux à partir de la table dispo alimentaire et nous fait la somme des dispo kcal </a:t>
            </a:r>
            <a:r>
              <a:rPr lang="fr-FR" dirty="0"/>
              <a:t>divisé par le nombre de Kcal qu’il faut à une personne par jour qui correspond à 2250 kcal ramener à l’année.</a:t>
            </a:r>
          </a:p>
          <a:p>
            <a:pPr marL="0" lvl="0" indent="0" algn="l" rtl="0">
              <a:lnSpc>
                <a:spcPct val="100000"/>
              </a:lnSpc>
              <a:spcBef>
                <a:spcPts val="0"/>
              </a:spcBef>
              <a:spcAft>
                <a:spcPts val="0"/>
              </a:spcAft>
              <a:buSzPts val="1400"/>
              <a:buNone/>
            </a:pPr>
            <a:endParaRPr dirty="0"/>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ML" dirty="0"/>
              <a:t>Qui correspond à la somme des disponibilités intérieurs et au niveau du graphe, nous avons la proportion des dispo en fonction des différents types d’utilisation.</a:t>
            </a:r>
            <a:endParaRPr dirty="0"/>
          </a:p>
        </p:txBody>
      </p:sp>
      <p:sp>
        <p:nvSpPr>
          <p:cNvPr id="164" name="Google Shape;1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ML" dirty="0"/>
              <a:t>Nous avons créé un data frame avec uniquement la liste des principales céréales et avons calculer la proportion pour chaque de nourriture animale ou humaine. Qui correspond à la somme des aliments pour animaux et pour nourriture * 100 divisé par la disponibilité intérieur totale.</a:t>
            </a:r>
            <a:endParaRPr dirty="0"/>
          </a:p>
        </p:txBody>
      </p:sp>
      <p:sp>
        <p:nvSpPr>
          <p:cNvPr id="172" name="Google Shape;1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ML" dirty="0"/>
              <a:t>De l’analyse du graphe, nous constatons que ce sont les pays qui ont connu ou ont des instabilités politique  et ceux qui ont un taux de pauvreté élevé comme le Madagascar qui ont la proportion la plus grande de personnes en état de sous-nutrition</a:t>
            </a:r>
            <a:endParaRPr dirty="0"/>
          </a:p>
        </p:txBody>
      </p:sp>
      <p:sp>
        <p:nvSpPr>
          <p:cNvPr id="179" name="Google Shape;1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17"/>
          <p:cNvSpPr/>
          <p:nvPr/>
        </p:nvSpPr>
        <p:spPr>
          <a:xfrm>
            <a:off x="0" y="-3175"/>
            <a:ext cx="12192000" cy="5203825"/>
          </a:xfrm>
          <a:custGeom>
            <a:avLst/>
            <a:gdLst/>
            <a:ahLst/>
            <a:cxnLst/>
            <a:rect l="l" t="t" r="r" b="b"/>
            <a:pathLst>
              <a:path w="5760" h="3278" extrusionOk="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7" name="Google Shape;17;p17"/>
          <p:cNvSpPr txBox="1">
            <a:spLocks noGrp="1"/>
          </p:cNvSpPr>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subTitle" idx="1"/>
          </p:nvPr>
        </p:nvSpPr>
        <p:spPr>
          <a:xfrm>
            <a:off x="810001" y="5280847"/>
            <a:ext cx="10572000" cy="434974"/>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lvl="0" algn="l">
              <a:lnSpc>
                <a:spcPct val="100000"/>
              </a:lnSpc>
              <a:spcBef>
                <a:spcPts val="360"/>
              </a:spcBef>
              <a:spcAft>
                <a:spcPts val="0"/>
              </a:spcAft>
              <a:buSzPts val="1800"/>
              <a:buNone/>
              <a:defRPr>
                <a:solidFill>
                  <a:schemeClr val="lt1"/>
                </a:solidFill>
              </a:defRPr>
            </a:lvl1pPr>
            <a:lvl2pPr lvl="1" algn="ctr">
              <a:lnSpc>
                <a:spcPct val="100000"/>
              </a:lnSpc>
              <a:spcBef>
                <a:spcPts val="600"/>
              </a:spcBef>
              <a:spcAft>
                <a:spcPts val="0"/>
              </a:spcAft>
              <a:buSzPts val="1600"/>
              <a:buNone/>
              <a:defRPr>
                <a:solidFill>
                  <a:schemeClr val="lt1"/>
                </a:solidFill>
              </a:defRPr>
            </a:lvl2pPr>
            <a:lvl3pPr lvl="2" algn="ctr">
              <a:lnSpc>
                <a:spcPct val="100000"/>
              </a:lnSpc>
              <a:spcBef>
                <a:spcPts val="600"/>
              </a:spcBef>
              <a:spcAft>
                <a:spcPts val="0"/>
              </a:spcAft>
              <a:buSzPts val="1400"/>
              <a:buNone/>
              <a:defRPr>
                <a:solidFill>
                  <a:schemeClr val="lt1"/>
                </a:solidFill>
              </a:defRPr>
            </a:lvl3pPr>
            <a:lvl4pPr lvl="3" algn="ctr">
              <a:lnSpc>
                <a:spcPct val="100000"/>
              </a:lnSpc>
              <a:spcBef>
                <a:spcPts val="600"/>
              </a:spcBef>
              <a:spcAft>
                <a:spcPts val="0"/>
              </a:spcAft>
              <a:buSzPts val="1200"/>
              <a:buNone/>
              <a:defRPr>
                <a:solidFill>
                  <a:schemeClr val="lt1"/>
                </a:solidFill>
              </a:defRPr>
            </a:lvl4pPr>
            <a:lvl5pPr lvl="4" algn="ctr">
              <a:lnSpc>
                <a:spcPct val="100000"/>
              </a:lnSpc>
              <a:spcBef>
                <a:spcPts val="600"/>
              </a:spcBef>
              <a:spcAft>
                <a:spcPts val="0"/>
              </a:spcAft>
              <a:buSzPts val="12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a:endParaRPr/>
          </a:p>
        </p:txBody>
      </p:sp>
      <p:sp>
        <p:nvSpPr>
          <p:cNvPr id="19" name="Google Shape;19;p17"/>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panoramique avec légende">
  <p:cSld name="Image panoramique avec légende">
    <p:spTree>
      <p:nvGrpSpPr>
        <p:cNvPr id="1" name="Shape 79"/>
        <p:cNvGrpSpPr/>
        <p:nvPr/>
      </p:nvGrpSpPr>
      <p:grpSpPr>
        <a:xfrm>
          <a:off x="0" y="0"/>
          <a:ext cx="0" cy="0"/>
          <a:chOff x="0" y="0"/>
          <a:chExt cx="0" cy="0"/>
        </a:xfrm>
      </p:grpSpPr>
      <p:sp>
        <p:nvSpPr>
          <p:cNvPr id="80" name="Google Shape;80;p26"/>
          <p:cNvSpPr txBox="1">
            <a:spLocks noGrp="1"/>
          </p:cNvSpPr>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lvl1pPr lvl="0" algn="l">
              <a:lnSpc>
                <a:spcPct val="100000"/>
              </a:lnSpc>
              <a:spcBef>
                <a:spcPts val="0"/>
              </a:spcBef>
              <a:spcAft>
                <a:spcPts val="0"/>
              </a:spcAft>
              <a:buClr>
                <a:srgbClr val="FEFEFE"/>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sm" len="sm"/>
            <a:tailEnd type="none" w="sm" len="sm"/>
          </a:ln>
          <a:effectLst>
            <a:outerShdw blurRad="50800">
              <a:srgbClr val="000000">
                <a:alpha val="40000"/>
              </a:srgbClr>
            </a:outerShdw>
          </a:effectLst>
        </p:spPr>
      </p:sp>
      <p:sp>
        <p:nvSpPr>
          <p:cNvPr id="82" name="Google Shape;82;p26"/>
          <p:cNvSpPr txBox="1">
            <a:spLocks noGrp="1"/>
          </p:cNvSpPr>
          <p:nvPr>
            <p:ph type="body" idx="1"/>
          </p:nvPr>
        </p:nvSpPr>
        <p:spPr>
          <a:xfrm>
            <a:off x="810000" y="5367338"/>
            <a:ext cx="10561418" cy="493712"/>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228600" algn="l">
              <a:lnSpc>
                <a:spcPct val="100000"/>
              </a:lnSpc>
              <a:spcBef>
                <a:spcPts val="240"/>
              </a:spcBef>
              <a:spcAft>
                <a:spcPts val="0"/>
              </a:spcAft>
              <a:buSzPts val="1200"/>
              <a:buNone/>
              <a:defRPr sz="12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83" name="Google Shape;83;p26"/>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86"/>
        <p:cNvGrpSpPr/>
        <p:nvPr/>
      </p:nvGrpSpPr>
      <p:grpSpPr>
        <a:xfrm>
          <a:off x="0" y="0"/>
          <a:ext cx="0" cy="0"/>
          <a:chOff x="0" y="0"/>
          <a:chExt cx="0" cy="0"/>
        </a:xfrm>
      </p:grpSpPr>
      <p:sp>
        <p:nvSpPr>
          <p:cNvPr id="87" name="Google Shape;87;p27"/>
          <p:cNvSpPr/>
          <p:nvPr/>
        </p:nvSpPr>
        <p:spPr>
          <a:xfrm>
            <a:off x="631697" y="1081456"/>
            <a:ext cx="6332416" cy="3239188"/>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88" name="Google Shape;88;p27"/>
          <p:cNvSpPr txBox="1">
            <a:spLocks noGrp="1"/>
          </p:cNvSpPr>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4200"/>
              <a:buFont typeface="Century Gothic"/>
              <a:buNone/>
              <a:defRPr sz="42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853190" y="4443680"/>
            <a:ext cx="5891636" cy="713241"/>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90" name="Google Shape;90;p27"/>
          <p:cNvSpPr txBox="1">
            <a:spLocks noGrp="1"/>
          </p:cNvSpPr>
          <p:nvPr>
            <p:ph type="body" idx="2"/>
          </p:nvPr>
        </p:nvSpPr>
        <p:spPr>
          <a:xfrm>
            <a:off x="7574642" y="1081456"/>
            <a:ext cx="3810001" cy="407546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800"/>
              <a:buFont typeface="Century Gothic"/>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1" name="Google Shape;91;p27"/>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7"/>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rte de nom">
  <p:cSld name="Carte de nom">
    <p:spTree>
      <p:nvGrpSpPr>
        <p:cNvPr id="1" name="Shape 94"/>
        <p:cNvGrpSpPr/>
        <p:nvPr/>
      </p:nvGrpSpPr>
      <p:grpSpPr>
        <a:xfrm>
          <a:off x="0" y="0"/>
          <a:ext cx="0" cy="0"/>
          <a:chOff x="0" y="0"/>
          <a:chExt cx="0" cy="0"/>
        </a:xfrm>
      </p:grpSpPr>
      <p:sp>
        <p:nvSpPr>
          <p:cNvPr id="95" name="Google Shape;95;p28"/>
          <p:cNvSpPr/>
          <p:nvPr/>
        </p:nvSpPr>
        <p:spPr>
          <a:xfrm>
            <a:off x="1140884" y="2286585"/>
            <a:ext cx="4895115" cy="2503972"/>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96" name="Google Shape;96;p28"/>
          <p:cNvSpPr txBox="1">
            <a:spLocks noGrp="1"/>
          </p:cNvSpPr>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8"/>
          <p:cNvSpPr txBox="1">
            <a:spLocks noGrp="1"/>
          </p:cNvSpPr>
          <p:nvPr>
            <p:ph type="body" idx="1"/>
          </p:nvPr>
        </p:nvSpPr>
        <p:spPr>
          <a:xfrm>
            <a:off x="6156000" y="2286000"/>
            <a:ext cx="4880300" cy="229552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800"/>
              <a:buFont typeface="Century Gothic"/>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8" name="Google Shape;98;p28"/>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8"/>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01"/>
        <p:cNvGrpSpPr/>
        <p:nvPr/>
      </p:nvGrpSpPr>
      <p:grpSpPr>
        <a:xfrm>
          <a:off x="0" y="0"/>
          <a:ext cx="0" cy="0"/>
          <a:chOff x="0" y="0"/>
          <a:chExt cx="0" cy="0"/>
        </a:xfrm>
      </p:grpSpPr>
      <p:sp>
        <p:nvSpPr>
          <p:cNvPr id="102" name="Google Shape;102;p29"/>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03" name="Google Shape;103;p29"/>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rot="5400000">
            <a:off x="4254444" y="-1260043"/>
            <a:ext cx="3674397" cy="1056328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05" name="Google Shape;105;p29"/>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9"/>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08"/>
        <p:cNvGrpSpPr/>
        <p:nvPr/>
      </p:nvGrpSpPr>
      <p:grpSpPr>
        <a:xfrm>
          <a:off x="0" y="0"/>
          <a:ext cx="0" cy="0"/>
          <a:chOff x="0" y="0"/>
          <a:chExt cx="0" cy="0"/>
        </a:xfrm>
      </p:grpSpPr>
      <p:sp>
        <p:nvSpPr>
          <p:cNvPr id="109" name="Google Shape;109;p30"/>
          <p:cNvSpPr/>
          <p:nvPr/>
        </p:nvSpPr>
        <p:spPr>
          <a:xfrm>
            <a:off x="7669651" y="446089"/>
            <a:ext cx="4522349" cy="5414962"/>
          </a:xfrm>
          <a:custGeom>
            <a:avLst/>
            <a:gdLst/>
            <a:ahLst/>
            <a:cxnLst/>
            <a:rect l="l" t="t" r="r" b="b"/>
            <a:pathLst>
              <a:path w="2879" h="4320" extrusionOk="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110" name="Google Shape;110;p30"/>
          <p:cNvSpPr txBox="1">
            <a:spLocks noGrp="1"/>
          </p:cNvSpPr>
          <p:nvPr>
            <p:ph type="title"/>
          </p:nvPr>
        </p:nvSpPr>
        <p:spPr>
          <a:xfrm rot="5400000">
            <a:off x="6863536" y="1906175"/>
            <a:ext cx="5134798" cy="2494791"/>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0"/>
          <p:cNvSpPr txBox="1">
            <a:spLocks noGrp="1"/>
          </p:cNvSpPr>
          <p:nvPr>
            <p:ph type="body" idx="1"/>
          </p:nvPr>
        </p:nvSpPr>
        <p:spPr>
          <a:xfrm rot="5400000">
            <a:off x="1408290" y="-152200"/>
            <a:ext cx="5414962" cy="6611540"/>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12" name="Google Shape;112;p30"/>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0"/>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30"/>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2"/>
        <p:cNvGrpSpPr/>
        <p:nvPr/>
      </p:nvGrpSpPr>
      <p:grpSpPr>
        <a:xfrm>
          <a:off x="0" y="0"/>
          <a:ext cx="0" cy="0"/>
          <a:chOff x="0" y="0"/>
          <a:chExt cx="0" cy="0"/>
        </a:xfrm>
      </p:grpSpPr>
      <p:sp>
        <p:nvSpPr>
          <p:cNvPr id="23" name="Google Shape;23;p18"/>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24" name="Google Shape;24;p1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body" idx="1"/>
          </p:nvPr>
        </p:nvSpPr>
        <p:spPr>
          <a:xfrm>
            <a:off x="818712" y="2222287"/>
            <a:ext cx="10554574"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26" name="Google Shape;26;p18"/>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29"/>
        <p:cNvGrpSpPr/>
        <p:nvPr/>
      </p:nvGrpSpPr>
      <p:grpSpPr>
        <a:xfrm>
          <a:off x="0" y="0"/>
          <a:ext cx="0" cy="0"/>
          <a:chOff x="0" y="0"/>
          <a:chExt cx="0" cy="0"/>
        </a:xfrm>
      </p:grpSpPr>
      <p:sp>
        <p:nvSpPr>
          <p:cNvPr id="30" name="Google Shape;30;p19"/>
          <p:cNvSpPr/>
          <p:nvPr/>
        </p:nvSpPr>
        <p:spPr>
          <a:xfrm>
            <a:off x="0" y="1"/>
            <a:ext cx="12192000" cy="5203825"/>
          </a:xfrm>
          <a:custGeom>
            <a:avLst/>
            <a:gdLst/>
            <a:ahLst/>
            <a:cxnLst/>
            <a:rect l="l" t="t" r="r" b="b"/>
            <a:pathLst>
              <a:path w="5760" h="3278" extrusionOk="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31" name="Google Shape;31;p19"/>
          <p:cNvSpPr txBox="1">
            <a:spLocks noGrp="1"/>
          </p:cNvSpPr>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r">
              <a:lnSpc>
                <a:spcPct val="100000"/>
              </a:lnSpc>
              <a:spcBef>
                <a:spcPts val="0"/>
              </a:spcBef>
              <a:spcAft>
                <a:spcPts val="0"/>
              </a:spcAft>
              <a:buClr>
                <a:srgbClr val="FEFEFE"/>
              </a:buClr>
              <a:buSzPts val="4800"/>
              <a:buFont typeface="Century Gothic"/>
              <a:buNone/>
              <a:defRPr sz="48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body" idx="1"/>
          </p:nvPr>
        </p:nvSpPr>
        <p:spPr>
          <a:xfrm>
            <a:off x="810000" y="5281201"/>
            <a:ext cx="10561418" cy="43395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Autofit/>
          </a:bodyPr>
          <a:lstStyle>
            <a:lvl1pPr marL="457200" lvl="0" indent="-228600" algn="r">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33" name="Google Shape;33;p19"/>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6"/>
        <p:cNvGrpSpPr/>
        <p:nvPr/>
      </p:nvGrpSpPr>
      <p:grpSpPr>
        <a:xfrm>
          <a:off x="0" y="0"/>
          <a:ext cx="0" cy="0"/>
          <a:chOff x="0" y="0"/>
          <a:chExt cx="0" cy="0"/>
        </a:xfrm>
      </p:grpSpPr>
      <p:sp>
        <p:nvSpPr>
          <p:cNvPr id="37" name="Google Shape;37;p20"/>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38" name="Google Shape;38;p2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body" idx="1"/>
          </p:nvPr>
        </p:nvSpPr>
        <p:spPr>
          <a:xfrm>
            <a:off x="818712" y="2222287"/>
            <a:ext cx="5185873" cy="3638763"/>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40" name="Google Shape;40;p20"/>
          <p:cNvSpPr txBox="1">
            <a:spLocks noGrp="1"/>
          </p:cNvSpPr>
          <p:nvPr>
            <p:ph type="body" idx="2"/>
          </p:nvPr>
        </p:nvSpPr>
        <p:spPr>
          <a:xfrm>
            <a:off x="6187415" y="2222287"/>
            <a:ext cx="5194583" cy="3638764"/>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41" name="Google Shape;41;p20"/>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0"/>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21"/>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46" name="Google Shape;46;p2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814728" y="2174875"/>
            <a:ext cx="5189857"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2000"/>
              <a:buNone/>
              <a:defRPr sz="20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48" name="Google Shape;48;p21"/>
          <p:cNvSpPr txBox="1">
            <a:spLocks noGrp="1"/>
          </p:cNvSpPr>
          <p:nvPr>
            <p:ph type="body" idx="2"/>
          </p:nvPr>
        </p:nvSpPr>
        <p:spPr>
          <a:xfrm>
            <a:off x="814729" y="2751138"/>
            <a:ext cx="5189856" cy="3109913"/>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49" name="Google Shape;49;p21"/>
          <p:cNvSpPr txBox="1">
            <a:spLocks noGrp="1"/>
          </p:cNvSpPr>
          <p:nvPr>
            <p:ph type="body" idx="3"/>
          </p:nvPr>
        </p:nvSpPr>
        <p:spPr>
          <a:xfrm>
            <a:off x="6187415" y="2174875"/>
            <a:ext cx="5194583" cy="576262"/>
          </a:xfrm>
          <a:prstGeom prst="rect">
            <a:avLst/>
          </a:prstGeom>
          <a:noFill/>
          <a:ln>
            <a:noFill/>
          </a:ln>
          <a:effectLst>
            <a:outerShdw blurRad="50800">
              <a:srgbClr val="000000">
                <a:alpha val="40000"/>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2000"/>
              <a:buNone/>
              <a:defRPr sz="20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50" name="Google Shape;50;p21"/>
          <p:cNvSpPr txBox="1">
            <a:spLocks noGrp="1"/>
          </p:cNvSpPr>
          <p:nvPr>
            <p:ph type="body" idx="4"/>
          </p:nvPr>
        </p:nvSpPr>
        <p:spPr>
          <a:xfrm>
            <a:off x="6187415" y="2751138"/>
            <a:ext cx="5194583" cy="3109913"/>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51" name="Google Shape;51;p21"/>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uniquement" type="titleOnly">
  <p:cSld name="TITLE_ONLY">
    <p:spTree>
      <p:nvGrpSpPr>
        <p:cNvPr id="1" name="Shape 54"/>
        <p:cNvGrpSpPr/>
        <p:nvPr/>
      </p:nvGrpSpPr>
      <p:grpSpPr>
        <a:xfrm>
          <a:off x="0" y="0"/>
          <a:ext cx="0" cy="0"/>
          <a:chOff x="0" y="0"/>
          <a:chExt cx="0" cy="0"/>
        </a:xfrm>
      </p:grpSpPr>
      <p:sp>
        <p:nvSpPr>
          <p:cNvPr id="55" name="Google Shape;55;p22"/>
          <p:cNvSpPr/>
          <p:nvPr/>
        </p:nvSpPr>
        <p:spPr>
          <a:xfrm>
            <a:off x="0" y="0"/>
            <a:ext cx="12192000" cy="2185988"/>
          </a:xfrm>
          <a:custGeom>
            <a:avLst/>
            <a:gdLst/>
            <a:ahLst/>
            <a:cxnLst/>
            <a:rect l="l" t="t" r="r" b="b"/>
            <a:pathLst>
              <a:path w="5760" h="1377" extrusionOk="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56" name="Google Shape;56;p2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2"/>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60"/>
        <p:cNvGrpSpPr/>
        <p:nvPr/>
      </p:nvGrpSpPr>
      <p:grpSpPr>
        <a:xfrm>
          <a:off x="0" y="0"/>
          <a:ext cx="0" cy="0"/>
          <a:chOff x="0" y="0"/>
          <a:chExt cx="0" cy="0"/>
        </a:xfrm>
      </p:grpSpPr>
      <p:sp>
        <p:nvSpPr>
          <p:cNvPr id="61" name="Google Shape;61;p23"/>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4"/>
        <p:cNvGrpSpPr/>
        <p:nvPr/>
      </p:nvGrpSpPr>
      <p:grpSpPr>
        <a:xfrm>
          <a:off x="0" y="0"/>
          <a:ext cx="0" cy="0"/>
          <a:chOff x="0" y="0"/>
          <a:chExt cx="0" cy="0"/>
        </a:xfrm>
      </p:grpSpPr>
      <p:sp>
        <p:nvSpPr>
          <p:cNvPr id="65" name="Google Shape;65;p24"/>
          <p:cNvSpPr/>
          <p:nvPr/>
        </p:nvSpPr>
        <p:spPr>
          <a:xfrm>
            <a:off x="1073151" y="446087"/>
            <a:ext cx="3547533" cy="1814651"/>
          </a:xfrm>
          <a:custGeom>
            <a:avLst/>
            <a:gdLst/>
            <a:ahLst/>
            <a:cxnLst/>
            <a:rect l="l" t="t" r="r" b="b"/>
            <a:pathLst>
              <a:path w="3384" h="2308" extrusionOk="0">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tx="0" ty="0" sx="100000" sy="100000" flip="none" algn="tl"/>
          </a:blipFill>
          <a:ln w="9525" cap="rnd" cmpd="sng">
            <a:solidFill>
              <a:schemeClr val="accent1"/>
            </a:solidFill>
            <a:prstDash val="solid"/>
            <a:round/>
            <a:headEnd type="none" w="sm" len="sm"/>
            <a:tailEnd type="none" w="sm" len="sm"/>
          </a:ln>
        </p:spPr>
      </p:sp>
      <p:sp>
        <p:nvSpPr>
          <p:cNvPr id="66" name="Google Shape;66;p24"/>
          <p:cNvSpPr txBox="1">
            <a:spLocks noGrp="1"/>
          </p:cNvSpPr>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2000"/>
              <a:buFont typeface="Century Gothic"/>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body" idx="1"/>
          </p:nvPr>
        </p:nvSpPr>
        <p:spPr>
          <a:xfrm>
            <a:off x="4855633" y="446088"/>
            <a:ext cx="6252633" cy="5414963"/>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68" name="Google Shape;68;p24"/>
          <p:cNvSpPr txBox="1">
            <a:spLocks noGrp="1"/>
          </p:cNvSpPr>
          <p:nvPr>
            <p:ph type="body" idx="2"/>
          </p:nvPr>
        </p:nvSpPr>
        <p:spPr>
          <a:xfrm>
            <a:off x="1073151" y="2260738"/>
            <a:ext cx="3547533" cy="36003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228600" algn="l">
              <a:lnSpc>
                <a:spcPct val="100000"/>
              </a:lnSpc>
              <a:spcBef>
                <a:spcPts val="280"/>
              </a:spcBef>
              <a:spcAft>
                <a:spcPts val="0"/>
              </a:spcAft>
              <a:buSzPts val="1400"/>
              <a:buNone/>
              <a:defRPr sz="14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69" name="Google Shape;69;p24"/>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rmAutofit/>
          </a:bodyPr>
          <a:lstStyle>
            <a:lvl1pPr lvl="0" algn="l">
              <a:lnSpc>
                <a:spcPct val="100000"/>
              </a:lnSpc>
              <a:spcBef>
                <a:spcPts val="0"/>
              </a:spcBef>
              <a:spcAft>
                <a:spcPts val="0"/>
              </a:spcAft>
              <a:buClr>
                <a:srgbClr val="FEFEFE"/>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a:spLocks noGrp="1"/>
          </p:cNvSpPr>
          <p:nvPr>
            <p:ph type="pic" idx="2"/>
          </p:nvPr>
        </p:nvSpPr>
        <p:spPr>
          <a:xfrm>
            <a:off x="6098117" y="0"/>
            <a:ext cx="6093883" cy="6858000"/>
          </a:xfrm>
          <a:prstGeom prst="rect">
            <a:avLst/>
          </a:prstGeom>
          <a:noFill/>
          <a:ln w="9525" cap="flat" cmpd="sng">
            <a:solidFill>
              <a:schemeClr val="lt2"/>
            </a:solidFill>
            <a:prstDash val="solid"/>
            <a:round/>
            <a:headEnd type="none" w="sm" len="sm"/>
            <a:tailEnd type="none" w="sm" len="sm"/>
          </a:ln>
          <a:effectLst>
            <a:outerShdw blurRad="50800">
              <a:srgbClr val="000000">
                <a:alpha val="40000"/>
              </a:srgbClr>
            </a:outerShdw>
          </a:effectLst>
        </p:spPr>
      </p:sp>
      <p:sp>
        <p:nvSpPr>
          <p:cNvPr id="75" name="Google Shape;75;p25"/>
          <p:cNvSpPr txBox="1">
            <a:spLocks noGrp="1"/>
          </p:cNvSpPr>
          <p:nvPr>
            <p:ph type="body" idx="1"/>
          </p:nvPr>
        </p:nvSpPr>
        <p:spPr>
          <a:xfrm>
            <a:off x="814728" y="2344684"/>
            <a:ext cx="4852988" cy="3516365"/>
          </a:xfrm>
          <a:prstGeom prst="rect">
            <a:avLst/>
          </a:prstGeom>
          <a:noFill/>
          <a:ln>
            <a:noFill/>
          </a:ln>
          <a:effectLst>
            <a:outerShdw blurRad="50800">
              <a:srgbClr val="000000">
                <a:alpha val="40000"/>
              </a:srgbClr>
            </a:outerShdw>
          </a:effectLst>
        </p:spPr>
        <p:txBody>
          <a:bodyPr spcFirstLastPara="1" wrap="square" lIns="91425" tIns="45700" rIns="91425" bIns="45700" anchor="t" anchorCtr="0">
            <a:normAutofit/>
          </a:bodyPr>
          <a:lstStyle>
            <a:lvl1pPr marL="457200" lvl="0" indent="-228600" algn="l">
              <a:lnSpc>
                <a:spcPct val="100000"/>
              </a:lnSpc>
              <a:spcBef>
                <a:spcPts val="240"/>
              </a:spcBef>
              <a:spcAft>
                <a:spcPts val="0"/>
              </a:spcAft>
              <a:buSzPts val="1200"/>
              <a:buNone/>
              <a:defRPr sz="12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76" name="Google Shape;76;p25"/>
          <p:cNvSpPr txBox="1">
            <a:spLocks noGrp="1"/>
          </p:cNvSpPr>
          <p:nvPr>
            <p:ph type="dt" idx="10"/>
          </p:nvPr>
        </p:nvSpPr>
        <p:spPr>
          <a:xfrm>
            <a:off x="3885810" y="6041362"/>
            <a:ext cx="976879" cy="365125"/>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ftr" idx="11"/>
          </p:nvPr>
        </p:nvSpPr>
        <p:spPr>
          <a:xfrm>
            <a:off x="590396" y="6041362"/>
            <a:ext cx="3295413" cy="3651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sldNum" idx="12"/>
          </p:nvPr>
        </p:nvSpPr>
        <p:spPr>
          <a:xfrm>
            <a:off x="4862689" y="5915888"/>
            <a:ext cx="1062155" cy="490599"/>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10000" y="2184401"/>
            <a:ext cx="10563285" cy="3674397"/>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marR="0" lvl="0"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30200" algn="l" rtl="0">
              <a:lnSpc>
                <a:spcPct val="100000"/>
              </a:lnSpc>
              <a:spcBef>
                <a:spcPts val="600"/>
              </a:spcBef>
              <a:spcAft>
                <a:spcPts val="0"/>
              </a:spcAft>
              <a:buClr>
                <a:schemeClr val="accent1"/>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317500" algn="l" rtl="0">
              <a:lnSpc>
                <a:spcPct val="100000"/>
              </a:lnSpc>
              <a:spcBef>
                <a:spcPts val="600"/>
              </a:spcBef>
              <a:spcAft>
                <a:spcPts val="0"/>
              </a:spcAft>
              <a:buClr>
                <a:schemeClr val="accent1"/>
              </a:buClr>
              <a:buSzPts val="14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lnSpc>
                <a:spcPct val="100000"/>
              </a:lnSpc>
              <a:spcBef>
                <a:spcPts val="600"/>
              </a:spcBef>
              <a:spcAft>
                <a:spcPts val="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lnSpc>
                <a:spcPct val="100000"/>
              </a:lnSpc>
              <a:spcBef>
                <a:spcPts val="600"/>
              </a:spcBef>
              <a:spcAft>
                <a:spcPts val="600"/>
              </a:spcAft>
              <a:buClr>
                <a:schemeClr val="accent1"/>
              </a:buClr>
              <a:buSzPts val="12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 name="Google Shape;12;p16"/>
          <p:cNvSpPr txBox="1">
            <a:spLocks noGrp="1"/>
          </p:cNvSpPr>
          <p:nvPr>
            <p:ph type="ftr" idx="11"/>
          </p:nvPr>
        </p:nvSpPr>
        <p:spPr>
          <a:xfrm>
            <a:off x="451514" y="6041362"/>
            <a:ext cx="8644320" cy="3651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6"/>
          <p:cNvSpPr txBox="1">
            <a:spLocks noGrp="1"/>
          </p:cNvSpPr>
          <p:nvPr>
            <p:ph type="dt" idx="10"/>
          </p:nvPr>
        </p:nvSpPr>
        <p:spPr>
          <a:xfrm>
            <a:off x="9334626" y="6041362"/>
            <a:ext cx="1343706" cy="365125"/>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6"/>
          <p:cNvSpPr txBox="1">
            <a:spLocks noGrp="1"/>
          </p:cNvSpPr>
          <p:nvPr>
            <p:ph type="sldNum" idx="12"/>
          </p:nvPr>
        </p:nvSpPr>
        <p:spPr>
          <a:xfrm>
            <a:off x="10678331" y="5915888"/>
            <a:ext cx="1062155" cy="490599"/>
          </a:xfrm>
          <a:prstGeom prst="rect">
            <a:avLst/>
          </a:prstGeom>
          <a:noFill/>
          <a:ln>
            <a:noFill/>
          </a:ln>
        </p:spPr>
        <p:txBody>
          <a:bodyPr spcFirstLastPara="1" wrap="square" lIns="91425" tIns="45700" rIns="91425" bIns="10800" anchor="b"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9"/>
        <p:cNvGrpSpPr/>
        <p:nvPr/>
      </p:nvGrpSpPr>
      <p:grpSpPr>
        <a:xfrm>
          <a:off x="0" y="0"/>
          <a:ext cx="0" cy="0"/>
          <a:chOff x="0" y="0"/>
          <a:chExt cx="0" cy="0"/>
        </a:xfrm>
      </p:grpSpPr>
      <p:sp>
        <p:nvSpPr>
          <p:cNvPr id="120" name="Google Shape;120;p1"/>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21" name="Google Shape;121;p1"/>
          <p:cNvSpPr/>
          <p:nvPr/>
        </p:nvSpPr>
        <p:spPr>
          <a:xfrm rot="-5400000">
            <a:off x="-130628" y="130627"/>
            <a:ext cx="6857999" cy="6596743"/>
          </a:xfrm>
          <a:custGeom>
            <a:avLst/>
            <a:gdLst/>
            <a:ahLst/>
            <a:cxnLst/>
            <a:rect l="l" t="t" r="r" b="b"/>
            <a:pathLst>
              <a:path w="6858000" h="5556552" extrusionOk="0">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
          <p:cNvSpPr txBox="1">
            <a:spLocks noGrp="1"/>
          </p:cNvSpPr>
          <p:nvPr>
            <p:ph type="subTitle" idx="1"/>
          </p:nvPr>
        </p:nvSpPr>
        <p:spPr>
          <a:xfrm>
            <a:off x="643466" y="2281574"/>
            <a:ext cx="3994015" cy="2294852"/>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2800"/>
              <a:buNone/>
            </a:pPr>
            <a:r>
              <a:rPr lang="fr-ML" sz="2800" dirty="0">
                <a:latin typeface="+mj-lt"/>
              </a:rPr>
              <a:t>Kadiatou DOUCOURE</a:t>
            </a:r>
            <a:endParaRPr sz="2800" dirty="0">
              <a:latin typeface="+mj-lt"/>
            </a:endParaRPr>
          </a:p>
          <a:p>
            <a:pPr marL="0" lvl="0" indent="0" algn="ctr" rtl="0">
              <a:lnSpc>
                <a:spcPct val="100000"/>
              </a:lnSpc>
              <a:spcBef>
                <a:spcPts val="1160"/>
              </a:spcBef>
              <a:spcAft>
                <a:spcPts val="0"/>
              </a:spcAft>
              <a:buSzPts val="2800"/>
              <a:buNone/>
            </a:pPr>
            <a:r>
              <a:rPr lang="fr-FR" sz="2800" dirty="0">
                <a:latin typeface="+mj-lt"/>
              </a:rPr>
              <a:t>FAO</a:t>
            </a:r>
            <a:endParaRPr dirty="0">
              <a:latin typeface="+mj-lt"/>
            </a:endParaRPr>
          </a:p>
        </p:txBody>
      </p:sp>
      <p:sp>
        <p:nvSpPr>
          <p:cNvPr id="123" name="Google Shape;123;p1"/>
          <p:cNvSpPr txBox="1">
            <a:spLocks noGrp="1"/>
          </p:cNvSpPr>
          <p:nvPr>
            <p:ph type="ctrTitle"/>
          </p:nvPr>
        </p:nvSpPr>
        <p:spPr>
          <a:xfrm>
            <a:off x="5803899" y="122751"/>
            <a:ext cx="5452533" cy="3306249"/>
          </a:xfrm>
          <a:prstGeom prst="rect">
            <a:avLst/>
          </a:prstGeom>
          <a:noFill/>
          <a:ln>
            <a:noFill/>
          </a:ln>
          <a:effectLst>
            <a:outerShdw blurRad="50800">
              <a:srgbClr val="000000">
                <a:alpha val="6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EFEFE"/>
              </a:buClr>
              <a:buSzPts val="4400"/>
              <a:buFont typeface="Century Gothic"/>
              <a:buNone/>
            </a:pPr>
            <a:r>
              <a:rPr lang="fr-FR" sz="4400" dirty="0">
                <a:latin typeface="+mj-lt"/>
              </a:rPr>
              <a:t>Étude sur l’alimentation dans le monde</a:t>
            </a:r>
            <a:endParaRPr dirty="0">
              <a:latin typeface="+mj-lt"/>
            </a:endParaRPr>
          </a:p>
        </p:txBody>
      </p:sp>
      <p:pic>
        <p:nvPicPr>
          <p:cNvPr id="5" name="Image 4">
            <a:extLst>
              <a:ext uri="{FF2B5EF4-FFF2-40B4-BE49-F238E27FC236}">
                <a16:creationId xmlns:a16="http://schemas.microsoft.com/office/drawing/2014/main" id="{A04B3BA8-93F8-E6C7-360F-9CE5AB924BB5}"/>
              </a:ext>
            </a:extLst>
          </p:cNvPr>
          <p:cNvPicPr>
            <a:picLocks noChangeAspect="1"/>
          </p:cNvPicPr>
          <p:nvPr/>
        </p:nvPicPr>
        <p:blipFill>
          <a:blip r:embed="rId3"/>
          <a:stretch>
            <a:fillRect/>
          </a:stretch>
        </p:blipFill>
        <p:spPr>
          <a:xfrm>
            <a:off x="6096000" y="2925194"/>
            <a:ext cx="5652857" cy="37648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7) Liste des 10 pays qui ont le plus bénéficié de l’aide alimentaire entre 2013 et 2016</a:t>
            </a:r>
            <a:endParaRPr dirty="0">
              <a:latin typeface="+mj-lt"/>
            </a:endParaRPr>
          </a:p>
        </p:txBody>
      </p:sp>
      <p:graphicFrame>
        <p:nvGraphicFramePr>
          <p:cNvPr id="5" name="Tableau 4">
            <a:extLst>
              <a:ext uri="{FF2B5EF4-FFF2-40B4-BE49-F238E27FC236}">
                <a16:creationId xmlns:a16="http://schemas.microsoft.com/office/drawing/2014/main" id="{D3C84743-DA0A-6C03-4419-301DA754B92B}"/>
              </a:ext>
            </a:extLst>
          </p:cNvPr>
          <p:cNvGraphicFramePr>
            <a:graphicFrameLocks noGrp="1"/>
          </p:cNvGraphicFramePr>
          <p:nvPr>
            <p:extLst>
              <p:ext uri="{D42A27DB-BD31-4B8C-83A1-F6EECF244321}">
                <p14:modId xmlns:p14="http://schemas.microsoft.com/office/powerpoint/2010/main" val="1321273897"/>
              </p:ext>
            </p:extLst>
          </p:nvPr>
        </p:nvGraphicFramePr>
        <p:xfrm>
          <a:off x="141513" y="2416629"/>
          <a:ext cx="7043058" cy="4190127"/>
        </p:xfrm>
        <a:graphic>
          <a:graphicData uri="http://schemas.openxmlformats.org/drawingml/2006/table">
            <a:tbl>
              <a:tblPr>
                <a:tableStyleId>{D7AC3CCA-C797-4891-BE02-D94E43425B78}</a:tableStyleId>
              </a:tblPr>
              <a:tblGrid>
                <a:gridCol w="4350923">
                  <a:extLst>
                    <a:ext uri="{9D8B030D-6E8A-4147-A177-3AD203B41FA5}">
                      <a16:colId xmlns:a16="http://schemas.microsoft.com/office/drawing/2014/main" val="2972674487"/>
                    </a:ext>
                  </a:extLst>
                </a:gridCol>
                <a:gridCol w="2692135">
                  <a:extLst>
                    <a:ext uri="{9D8B030D-6E8A-4147-A177-3AD203B41FA5}">
                      <a16:colId xmlns:a16="http://schemas.microsoft.com/office/drawing/2014/main" val="2618420989"/>
                    </a:ext>
                  </a:extLst>
                </a:gridCol>
              </a:tblGrid>
              <a:tr h="644373">
                <a:tc>
                  <a:txBody>
                    <a:bodyPr/>
                    <a:lstStyle/>
                    <a:p>
                      <a:pPr algn="ctr" fontAlgn="ctr"/>
                      <a:r>
                        <a:rPr lang="fr-ML" sz="1800" u="none" strike="noStrike" dirty="0">
                          <a:solidFill>
                            <a:schemeClr val="tx1"/>
                          </a:solidFill>
                          <a:effectLst/>
                          <a:highlight>
                            <a:srgbClr val="D9D9D9"/>
                          </a:highlight>
                        </a:rPr>
                        <a:t>Zone</a:t>
                      </a:r>
                      <a:endParaRPr lang="fr-ML" sz="1800" b="1" i="0" u="none" strike="noStrike" dirty="0">
                        <a:solidFill>
                          <a:schemeClr val="tx1"/>
                        </a:solidFill>
                        <a:effectLst/>
                        <a:highlight>
                          <a:srgbClr val="D9D9D9"/>
                        </a:highlight>
                        <a:latin typeface="Aptos Narrow" panose="020B0004020202020204" pitchFamily="34" charset="0"/>
                      </a:endParaRPr>
                    </a:p>
                  </a:txBody>
                  <a:tcPr marL="7620" marR="7620" marT="7620" marB="0" anchor="ctr"/>
                </a:tc>
                <a:tc>
                  <a:txBody>
                    <a:bodyPr/>
                    <a:lstStyle/>
                    <a:p>
                      <a:pPr algn="ctr" fontAlgn="ctr"/>
                      <a:r>
                        <a:rPr lang="fr-ML" sz="1800" u="none" strike="noStrike">
                          <a:solidFill>
                            <a:schemeClr val="tx1"/>
                          </a:solidFill>
                          <a:effectLst/>
                          <a:highlight>
                            <a:srgbClr val="D9D9D9"/>
                          </a:highlight>
                        </a:rPr>
                        <a:t>Total aide_alimentaire</a:t>
                      </a:r>
                      <a:endParaRPr lang="fr-ML" sz="1800" b="1" i="0" u="none" strike="noStrike">
                        <a:solidFill>
                          <a:schemeClr val="tx1"/>
                        </a:solidFill>
                        <a:effectLst/>
                        <a:highlight>
                          <a:srgbClr val="D9D9D9"/>
                        </a:highlight>
                        <a:latin typeface="Aptos Narrow" panose="020B0004020202020204" pitchFamily="34" charset="0"/>
                      </a:endParaRPr>
                    </a:p>
                  </a:txBody>
                  <a:tcPr marL="7620" marR="7620" marT="7620" marB="0" anchor="ctr"/>
                </a:tc>
                <a:extLst>
                  <a:ext uri="{0D108BD9-81ED-4DB2-BD59-A6C34878D82A}">
                    <a16:rowId xmlns:a16="http://schemas.microsoft.com/office/drawing/2014/main" val="1949547736"/>
                  </a:ext>
                </a:extLst>
              </a:tr>
              <a:tr h="343665">
                <a:tc>
                  <a:txBody>
                    <a:bodyPr/>
                    <a:lstStyle/>
                    <a:p>
                      <a:pPr algn="l" fontAlgn="b"/>
                      <a:r>
                        <a:rPr lang="fr-ML" sz="1800" u="none" strike="noStrike" dirty="0">
                          <a:solidFill>
                            <a:schemeClr val="tx1"/>
                          </a:solidFill>
                          <a:effectLst/>
                        </a:rPr>
                        <a:t>République arabe syrienne</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a:solidFill>
                            <a:schemeClr val="tx1"/>
                          </a:solidFill>
                          <a:effectLst/>
                        </a:rPr>
                        <a:t>1 858 943 000</a:t>
                      </a:r>
                      <a:endParaRPr lang="fr-ML" sz="18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12373098"/>
                  </a:ext>
                </a:extLst>
              </a:tr>
              <a:tr h="343665">
                <a:tc>
                  <a:txBody>
                    <a:bodyPr/>
                    <a:lstStyle/>
                    <a:p>
                      <a:pPr algn="l" fontAlgn="b"/>
                      <a:r>
                        <a:rPr lang="fr-ML" sz="1800" u="none" strike="noStrike" dirty="0">
                          <a:solidFill>
                            <a:schemeClr val="tx1"/>
                          </a:solidFill>
                          <a:effectLst/>
                        </a:rPr>
                        <a:t>Éthiopie</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1 381 294 000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041446533"/>
                  </a:ext>
                </a:extLst>
              </a:tr>
              <a:tr h="343665">
                <a:tc>
                  <a:txBody>
                    <a:bodyPr/>
                    <a:lstStyle/>
                    <a:p>
                      <a:pPr algn="l" fontAlgn="b"/>
                      <a:r>
                        <a:rPr lang="fr-ML" sz="1800" u="none" strike="noStrike" dirty="0">
                          <a:solidFill>
                            <a:schemeClr val="tx1"/>
                          </a:solidFill>
                          <a:effectLst/>
                        </a:rPr>
                        <a:t>Yémen</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1 206 484 000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92588518"/>
                  </a:ext>
                </a:extLst>
              </a:tr>
              <a:tr h="343665">
                <a:tc>
                  <a:txBody>
                    <a:bodyPr/>
                    <a:lstStyle/>
                    <a:p>
                      <a:pPr algn="l" fontAlgn="b"/>
                      <a:r>
                        <a:rPr lang="fr-ML" sz="1800" u="none" strike="noStrike" dirty="0">
                          <a:solidFill>
                            <a:schemeClr val="tx1"/>
                          </a:solidFill>
                          <a:effectLst/>
                        </a:rPr>
                        <a:t>Soudan du Sud</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695 248 000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649979347"/>
                  </a:ext>
                </a:extLst>
              </a:tr>
              <a:tr h="343665">
                <a:tc>
                  <a:txBody>
                    <a:bodyPr/>
                    <a:lstStyle/>
                    <a:p>
                      <a:pPr algn="l" fontAlgn="b"/>
                      <a:r>
                        <a:rPr lang="fr-ML" sz="1800" u="none" strike="noStrike">
                          <a:solidFill>
                            <a:schemeClr val="tx1"/>
                          </a:solidFill>
                          <a:effectLst/>
                        </a:rPr>
                        <a:t>Soudan</a:t>
                      </a:r>
                      <a:endParaRPr lang="fr-ML" sz="1800" b="0" i="0" u="none" strike="noStrike">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669 784 000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89866818"/>
                  </a:ext>
                </a:extLst>
              </a:tr>
              <a:tr h="343665">
                <a:tc>
                  <a:txBody>
                    <a:bodyPr/>
                    <a:lstStyle/>
                    <a:p>
                      <a:pPr algn="l" fontAlgn="b"/>
                      <a:r>
                        <a:rPr lang="fr-ML" sz="1800" u="none" strike="noStrike">
                          <a:solidFill>
                            <a:schemeClr val="tx1"/>
                          </a:solidFill>
                          <a:effectLst/>
                        </a:rPr>
                        <a:t>Kenya</a:t>
                      </a:r>
                      <a:endParaRPr lang="fr-ML" sz="1800" b="0" i="0" u="none" strike="noStrike">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552 836 000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054705630"/>
                  </a:ext>
                </a:extLst>
              </a:tr>
              <a:tr h="343665">
                <a:tc>
                  <a:txBody>
                    <a:bodyPr/>
                    <a:lstStyle/>
                    <a:p>
                      <a:pPr algn="l" fontAlgn="b"/>
                      <a:r>
                        <a:rPr lang="fr-ML" sz="1800" u="none" strike="noStrike">
                          <a:solidFill>
                            <a:schemeClr val="tx1"/>
                          </a:solidFill>
                          <a:effectLst/>
                        </a:rPr>
                        <a:t>Bangladesh</a:t>
                      </a:r>
                      <a:endParaRPr lang="fr-ML" sz="1800" b="0" i="0" u="none" strike="noStrike">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348 188 000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096800731"/>
                  </a:ext>
                </a:extLst>
              </a:tr>
              <a:tr h="410542">
                <a:tc>
                  <a:txBody>
                    <a:bodyPr/>
                    <a:lstStyle/>
                    <a:p>
                      <a:pPr algn="l" fontAlgn="b"/>
                      <a:r>
                        <a:rPr lang="fr-ML" sz="1800" u="none" strike="noStrike">
                          <a:solidFill>
                            <a:schemeClr val="tx1"/>
                          </a:solidFill>
                          <a:effectLst/>
                        </a:rPr>
                        <a:t>Somalie</a:t>
                      </a:r>
                      <a:endParaRPr lang="fr-ML" sz="1800" b="0" i="0" u="none" strike="noStrike">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292 678 000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760716756"/>
                  </a:ext>
                </a:extLst>
              </a:tr>
              <a:tr h="385892">
                <a:tc>
                  <a:txBody>
                    <a:bodyPr/>
                    <a:lstStyle/>
                    <a:p>
                      <a:pPr algn="l" fontAlgn="b"/>
                      <a:r>
                        <a:rPr lang="fr-ML" sz="1800" u="none" strike="noStrike" dirty="0">
                          <a:solidFill>
                            <a:schemeClr val="tx1"/>
                          </a:solidFill>
                          <a:effectLst/>
                        </a:rPr>
                        <a:t>République démocratique du Congo</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288 502 000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58107840"/>
                  </a:ext>
                </a:extLst>
              </a:tr>
              <a:tr h="343665">
                <a:tc>
                  <a:txBody>
                    <a:bodyPr/>
                    <a:lstStyle/>
                    <a:p>
                      <a:pPr algn="l" fontAlgn="b"/>
                      <a:r>
                        <a:rPr lang="fr-ML" sz="1800" u="none" strike="noStrike" dirty="0">
                          <a:solidFill>
                            <a:schemeClr val="tx1"/>
                          </a:solidFill>
                          <a:effectLst/>
                        </a:rPr>
                        <a:t>Niger</a:t>
                      </a:r>
                      <a:endParaRPr lang="fr-ML" sz="1800" b="0" i="0" u="none" strike="noStrike" dirty="0">
                        <a:solidFill>
                          <a:schemeClr val="tx1"/>
                        </a:solidFill>
                        <a:effectLst/>
                        <a:latin typeface="Aptos Narrow" panose="020B0004020202020204" pitchFamily="34" charset="0"/>
                      </a:endParaRPr>
                    </a:p>
                  </a:txBody>
                  <a:tcPr marL="7620" marR="7620" marT="7620" marB="0" anchor="b"/>
                </a:tc>
                <a:tc>
                  <a:txBody>
                    <a:bodyPr/>
                    <a:lstStyle/>
                    <a:p>
                      <a:pPr algn="ctr" fontAlgn="ctr"/>
                      <a:r>
                        <a:rPr lang="fr-ML" sz="1800" u="none" strike="noStrike" dirty="0">
                          <a:solidFill>
                            <a:schemeClr val="tx1"/>
                          </a:solidFill>
                          <a:effectLst/>
                        </a:rPr>
                        <a:t>276 344 000</a:t>
                      </a:r>
                      <a:endParaRPr lang="fr-ML" sz="1800" b="0" i="0" u="none" strike="noStrike" dirty="0">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800821346"/>
                  </a:ext>
                </a:extLst>
              </a:tr>
            </a:tbl>
          </a:graphicData>
        </a:graphic>
      </p:graphicFrame>
      <p:pic>
        <p:nvPicPr>
          <p:cNvPr id="6" name="Image 5">
            <a:extLst>
              <a:ext uri="{FF2B5EF4-FFF2-40B4-BE49-F238E27FC236}">
                <a16:creationId xmlns:a16="http://schemas.microsoft.com/office/drawing/2014/main" id="{8C6AC6A7-CAE6-8353-1AB1-EFD13959E287}"/>
              </a:ext>
            </a:extLst>
          </p:cNvPr>
          <p:cNvPicPr>
            <a:picLocks noChangeAspect="1"/>
          </p:cNvPicPr>
          <p:nvPr/>
        </p:nvPicPr>
        <p:blipFill>
          <a:blip r:embed="rId3"/>
          <a:stretch>
            <a:fillRect/>
          </a:stretch>
        </p:blipFill>
        <p:spPr>
          <a:xfrm>
            <a:off x="7543800" y="1894115"/>
            <a:ext cx="4648200" cy="49638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233f607d43_0_0"/>
          <p:cNvSpPr txBox="1">
            <a:spLocks noGrp="1"/>
          </p:cNvSpPr>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8) Évolution de l’aide alimentaire pour les 5 pays qui en ont le plus bénéficié entre 2013 et 2016</a:t>
            </a:r>
            <a:endParaRPr dirty="0">
              <a:latin typeface="+mj-lt"/>
            </a:endParaRPr>
          </a:p>
        </p:txBody>
      </p:sp>
      <p:graphicFrame>
        <p:nvGraphicFramePr>
          <p:cNvPr id="2" name="Tableau 1">
            <a:extLst>
              <a:ext uri="{FF2B5EF4-FFF2-40B4-BE49-F238E27FC236}">
                <a16:creationId xmlns:a16="http://schemas.microsoft.com/office/drawing/2014/main" id="{12157557-65FF-541D-046F-47F071CC44D9}"/>
              </a:ext>
            </a:extLst>
          </p:cNvPr>
          <p:cNvGraphicFramePr>
            <a:graphicFrameLocks noGrp="1"/>
          </p:cNvGraphicFramePr>
          <p:nvPr>
            <p:extLst>
              <p:ext uri="{D42A27DB-BD31-4B8C-83A1-F6EECF244321}">
                <p14:modId xmlns:p14="http://schemas.microsoft.com/office/powerpoint/2010/main" val="1542419392"/>
              </p:ext>
            </p:extLst>
          </p:nvPr>
        </p:nvGraphicFramePr>
        <p:xfrm>
          <a:off x="4354965" y="1992083"/>
          <a:ext cx="7760835" cy="4800594"/>
        </p:xfrm>
        <a:graphic>
          <a:graphicData uri="http://schemas.openxmlformats.org/drawingml/2006/table">
            <a:tbl>
              <a:tblPr>
                <a:tableStyleId>{1E171933-4619-4E11-9A3F-F7608DF75F80}</a:tableStyleId>
              </a:tblPr>
              <a:tblGrid>
                <a:gridCol w="3194085">
                  <a:extLst>
                    <a:ext uri="{9D8B030D-6E8A-4147-A177-3AD203B41FA5}">
                      <a16:colId xmlns:a16="http://schemas.microsoft.com/office/drawing/2014/main" val="1188717467"/>
                    </a:ext>
                  </a:extLst>
                </a:gridCol>
                <a:gridCol w="1636639">
                  <a:extLst>
                    <a:ext uri="{9D8B030D-6E8A-4147-A177-3AD203B41FA5}">
                      <a16:colId xmlns:a16="http://schemas.microsoft.com/office/drawing/2014/main" val="62161930"/>
                    </a:ext>
                  </a:extLst>
                </a:gridCol>
                <a:gridCol w="2930111">
                  <a:extLst>
                    <a:ext uri="{9D8B030D-6E8A-4147-A177-3AD203B41FA5}">
                      <a16:colId xmlns:a16="http://schemas.microsoft.com/office/drawing/2014/main" val="144361533"/>
                    </a:ext>
                  </a:extLst>
                </a:gridCol>
              </a:tblGrid>
              <a:tr h="308167">
                <a:tc>
                  <a:txBody>
                    <a:bodyPr/>
                    <a:lstStyle/>
                    <a:p>
                      <a:pPr algn="ctr" fontAlgn="ctr"/>
                      <a:r>
                        <a:rPr lang="fr-ML" sz="1800" b="1" u="none" strike="noStrike" dirty="0">
                          <a:solidFill>
                            <a:srgbClr val="000000"/>
                          </a:solidFill>
                          <a:effectLst/>
                          <a:highlight>
                            <a:srgbClr val="D9D9D9"/>
                          </a:highlight>
                        </a:rPr>
                        <a:t>zone</a:t>
                      </a:r>
                      <a:endParaRPr lang="fr-ML" sz="1800" b="1" i="0" u="none" strike="noStrike" dirty="0">
                        <a:solidFill>
                          <a:srgbClr val="000000"/>
                        </a:solidFill>
                        <a:effectLst/>
                        <a:highlight>
                          <a:srgbClr val="D9D9D9"/>
                        </a:highlight>
                        <a:latin typeface="Aptos Narrow" panose="020B0004020202020204" pitchFamily="34" charset="0"/>
                      </a:endParaRPr>
                    </a:p>
                  </a:txBody>
                  <a:tcPr marL="7620" marR="7620" marT="7620" marB="0" anchor="ctr"/>
                </a:tc>
                <a:tc>
                  <a:txBody>
                    <a:bodyPr/>
                    <a:lstStyle/>
                    <a:p>
                      <a:pPr algn="ctr" fontAlgn="ctr"/>
                      <a:r>
                        <a:rPr lang="fr-ML" sz="1800" b="1" u="none" strike="noStrike" dirty="0">
                          <a:solidFill>
                            <a:srgbClr val="000000"/>
                          </a:solidFill>
                          <a:effectLst/>
                          <a:highlight>
                            <a:srgbClr val="D9D9D9"/>
                          </a:highlight>
                        </a:rPr>
                        <a:t>Année</a:t>
                      </a:r>
                      <a:endParaRPr lang="fr-ML" sz="1800" b="1" i="0" u="none" strike="noStrike" dirty="0">
                        <a:solidFill>
                          <a:srgbClr val="000000"/>
                        </a:solidFill>
                        <a:effectLst/>
                        <a:highlight>
                          <a:srgbClr val="D9D9D9"/>
                        </a:highlight>
                        <a:latin typeface="Aptos Narrow" panose="020B0004020202020204" pitchFamily="34" charset="0"/>
                      </a:endParaRPr>
                    </a:p>
                  </a:txBody>
                  <a:tcPr marL="7620" marR="7620" marT="7620" marB="0" anchor="ctr"/>
                </a:tc>
                <a:tc>
                  <a:txBody>
                    <a:bodyPr/>
                    <a:lstStyle/>
                    <a:p>
                      <a:pPr algn="ctr" fontAlgn="ctr"/>
                      <a:r>
                        <a:rPr lang="fr-ML" sz="1800" b="1" u="none" strike="noStrike" dirty="0">
                          <a:solidFill>
                            <a:srgbClr val="000000"/>
                          </a:solidFill>
                          <a:effectLst/>
                          <a:highlight>
                            <a:srgbClr val="D9D9D9"/>
                          </a:highlight>
                        </a:rPr>
                        <a:t>Total aide alimentaire</a:t>
                      </a:r>
                      <a:endParaRPr lang="fr-ML" sz="1800" b="1" i="0" u="none" strike="noStrike" dirty="0">
                        <a:solidFill>
                          <a:srgbClr val="000000"/>
                        </a:solidFill>
                        <a:effectLst/>
                        <a:highlight>
                          <a:srgbClr val="D9D9D9"/>
                        </a:highlight>
                        <a:latin typeface="Aptos Narrow" panose="020B0004020202020204" pitchFamily="34" charset="0"/>
                      </a:endParaRPr>
                    </a:p>
                  </a:txBody>
                  <a:tcPr marL="7620" marR="7620" marT="7620" marB="0" anchor="ctr"/>
                </a:tc>
                <a:extLst>
                  <a:ext uri="{0D108BD9-81ED-4DB2-BD59-A6C34878D82A}">
                    <a16:rowId xmlns:a16="http://schemas.microsoft.com/office/drawing/2014/main" val="4263772792"/>
                  </a:ext>
                </a:extLst>
              </a:tr>
              <a:tr h="261061">
                <a:tc rowSpan="4">
                  <a:txBody>
                    <a:bodyPr/>
                    <a:lstStyle/>
                    <a:p>
                      <a:pPr algn="ctr" fontAlgn="ctr"/>
                      <a:r>
                        <a:rPr lang="fr-ML" sz="1400" b="1" u="none" strike="noStrike" dirty="0">
                          <a:solidFill>
                            <a:srgbClr val="000000"/>
                          </a:solidFill>
                          <a:effectLst/>
                        </a:rPr>
                        <a:t>République arabe syrienne</a:t>
                      </a:r>
                      <a:endParaRPr lang="fr-ML" sz="14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ctr"/>
                      <a:r>
                        <a:rPr lang="fr-ML" sz="1400" b="0" u="none" strike="noStrike" dirty="0">
                          <a:solidFill>
                            <a:srgbClr val="000000"/>
                          </a:solidFill>
                          <a:effectLst/>
                        </a:rPr>
                        <a:t>2013</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tc>
                  <a:txBody>
                    <a:bodyPr/>
                    <a:lstStyle/>
                    <a:p>
                      <a:pPr algn="ctr" fontAlgn="ctr"/>
                      <a:r>
                        <a:rPr lang="fr-ML" sz="1400" b="0" u="none" strike="noStrike" dirty="0">
                          <a:solidFill>
                            <a:srgbClr val="000000"/>
                          </a:solidFill>
                          <a:effectLst/>
                        </a:rPr>
                        <a:t>563 566 000</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extLst>
                  <a:ext uri="{0D108BD9-81ED-4DB2-BD59-A6C34878D82A}">
                    <a16:rowId xmlns:a16="http://schemas.microsoft.com/office/drawing/2014/main" val="3673023938"/>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2014</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651 870 000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5955382"/>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2015</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524 949 000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60095230"/>
                  </a:ext>
                </a:extLst>
              </a:tr>
              <a:tr h="271939">
                <a:tc vMerge="1">
                  <a:txBody>
                    <a:bodyPr/>
                    <a:lstStyle/>
                    <a:p>
                      <a:endParaRPr lang="fr-ML"/>
                    </a:p>
                  </a:txBody>
                  <a:tcPr/>
                </a:tc>
                <a:tc>
                  <a:txBody>
                    <a:bodyPr/>
                    <a:lstStyle/>
                    <a:p>
                      <a:pPr algn="ctr" fontAlgn="ctr"/>
                      <a:r>
                        <a:rPr lang="fr-ML" sz="1400" b="0" u="none" strike="noStrike">
                          <a:solidFill>
                            <a:srgbClr val="000000"/>
                          </a:solidFill>
                          <a:effectLst/>
                        </a:rPr>
                        <a:t>2016</a:t>
                      </a:r>
                      <a:endParaRPr lang="fr-ML" sz="1400" b="0" i="0" u="none" strike="noStrike">
                        <a:solidFill>
                          <a:srgbClr val="000000"/>
                        </a:solidFill>
                        <a:effectLst/>
                        <a:latin typeface="Aptos Narrow" panose="020B0004020202020204" pitchFamily="34" charset="0"/>
                      </a:endParaRPr>
                    </a:p>
                  </a:txBody>
                  <a:tcPr marL="7620" marR="7620" marT="7620" marB="0" anchor="ctr">
                    <a:lnT w="12700" cmpd="sng">
                      <a:noFill/>
                    </a:lnT>
                  </a:tcPr>
                </a:tc>
                <a:tc>
                  <a:txBody>
                    <a:bodyPr/>
                    <a:lstStyle/>
                    <a:p>
                      <a:pPr algn="ctr" fontAlgn="ctr"/>
                      <a:r>
                        <a:rPr lang="fr-ML" sz="1400" b="0" u="none" strike="noStrike" dirty="0">
                          <a:solidFill>
                            <a:srgbClr val="000000"/>
                          </a:solidFill>
                          <a:effectLst/>
                        </a:rPr>
                        <a:t>118 558 000</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extLst>
                  <a:ext uri="{0D108BD9-81ED-4DB2-BD59-A6C34878D82A}">
                    <a16:rowId xmlns:a16="http://schemas.microsoft.com/office/drawing/2014/main" val="3501698731"/>
                  </a:ext>
                </a:extLst>
              </a:tr>
              <a:tr h="261061">
                <a:tc rowSpan="3">
                  <a:txBody>
                    <a:bodyPr/>
                    <a:lstStyle/>
                    <a:p>
                      <a:pPr algn="ctr" fontAlgn="b"/>
                      <a:r>
                        <a:rPr lang="fr-ML" sz="1400" b="1" u="none" strike="noStrike">
                          <a:solidFill>
                            <a:srgbClr val="000000"/>
                          </a:solidFill>
                          <a:effectLst/>
                        </a:rPr>
                        <a:t>Soudan</a:t>
                      </a:r>
                      <a:endParaRPr lang="fr-ML" sz="1400" b="1"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ctr"/>
                      <a:r>
                        <a:rPr lang="fr-ML" sz="1400" b="0" u="none" strike="noStrike" dirty="0">
                          <a:solidFill>
                            <a:srgbClr val="000000"/>
                          </a:solidFill>
                          <a:effectLst/>
                        </a:rPr>
                        <a:t>2013</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tc>
                  <a:txBody>
                    <a:bodyPr/>
                    <a:lstStyle/>
                    <a:p>
                      <a:pPr algn="ctr" fontAlgn="ctr"/>
                      <a:r>
                        <a:rPr lang="fr-ML" sz="1400" b="0" u="none" strike="noStrike" dirty="0">
                          <a:solidFill>
                            <a:srgbClr val="000000"/>
                          </a:solidFill>
                          <a:effectLst/>
                        </a:rPr>
                        <a:t>330 230 000</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extLst>
                  <a:ext uri="{0D108BD9-81ED-4DB2-BD59-A6C34878D82A}">
                    <a16:rowId xmlns:a16="http://schemas.microsoft.com/office/drawing/2014/main" val="758120274"/>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2014</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321 904 000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0422106"/>
                  </a:ext>
                </a:extLst>
              </a:tr>
              <a:tr h="271939">
                <a:tc vMerge="1">
                  <a:txBody>
                    <a:bodyPr/>
                    <a:lstStyle/>
                    <a:p>
                      <a:endParaRPr lang="fr-ML"/>
                    </a:p>
                  </a:txBody>
                  <a:tcPr/>
                </a:tc>
                <a:tc>
                  <a:txBody>
                    <a:bodyPr/>
                    <a:lstStyle/>
                    <a:p>
                      <a:pPr algn="ctr" fontAlgn="ctr"/>
                      <a:r>
                        <a:rPr lang="fr-ML" sz="1400" b="0" u="none" strike="noStrike">
                          <a:solidFill>
                            <a:srgbClr val="000000"/>
                          </a:solidFill>
                          <a:effectLst/>
                        </a:rPr>
                        <a:t>2015</a:t>
                      </a:r>
                      <a:endParaRPr lang="fr-ML" sz="1400" b="0" i="0" u="none" strike="noStrike">
                        <a:solidFill>
                          <a:srgbClr val="000000"/>
                        </a:solidFill>
                        <a:effectLst/>
                        <a:latin typeface="Aptos Narrow" panose="020B0004020202020204" pitchFamily="34" charset="0"/>
                      </a:endParaRPr>
                    </a:p>
                  </a:txBody>
                  <a:tcPr marL="7620" marR="7620" marT="7620" marB="0" anchor="ctr">
                    <a:lnT w="12700" cmpd="sng">
                      <a:noFill/>
                    </a:lnT>
                  </a:tcPr>
                </a:tc>
                <a:tc>
                  <a:txBody>
                    <a:bodyPr/>
                    <a:lstStyle/>
                    <a:p>
                      <a:pPr algn="ctr" fontAlgn="ctr"/>
                      <a:r>
                        <a:rPr lang="fr-ML" sz="1400" b="0" u="none" strike="noStrike" dirty="0">
                          <a:solidFill>
                            <a:srgbClr val="000000"/>
                          </a:solidFill>
                          <a:effectLst/>
                        </a:rPr>
                        <a:t>17 650 000</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extLst>
                  <a:ext uri="{0D108BD9-81ED-4DB2-BD59-A6C34878D82A}">
                    <a16:rowId xmlns:a16="http://schemas.microsoft.com/office/drawing/2014/main" val="4267521099"/>
                  </a:ext>
                </a:extLst>
              </a:tr>
              <a:tr h="261061">
                <a:tc rowSpan="3">
                  <a:txBody>
                    <a:bodyPr/>
                    <a:lstStyle/>
                    <a:p>
                      <a:pPr algn="ctr" fontAlgn="b"/>
                      <a:r>
                        <a:rPr lang="fr-ML" sz="1400" b="1" u="none" strike="noStrike">
                          <a:solidFill>
                            <a:srgbClr val="000000"/>
                          </a:solidFill>
                          <a:effectLst/>
                        </a:rPr>
                        <a:t>Soudan du Sud</a:t>
                      </a:r>
                      <a:endParaRPr lang="fr-ML" sz="1400" b="1"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ctr"/>
                      <a:r>
                        <a:rPr lang="fr-ML" sz="1400" b="0" u="none" strike="noStrike">
                          <a:solidFill>
                            <a:srgbClr val="000000"/>
                          </a:solidFill>
                          <a:effectLst/>
                        </a:rPr>
                        <a:t>2013</a:t>
                      </a:r>
                      <a:endParaRPr lang="fr-ML" sz="1400" b="0" i="0" u="none" strike="noStrike">
                        <a:solidFill>
                          <a:srgbClr val="000000"/>
                        </a:solidFill>
                        <a:effectLst/>
                        <a:latin typeface="Aptos Narrow" panose="020B0004020202020204" pitchFamily="34" charset="0"/>
                      </a:endParaRPr>
                    </a:p>
                  </a:txBody>
                  <a:tcPr marL="7620" marR="7620" marT="7620" marB="0" anchor="ctr">
                    <a:lnB w="12700" cmpd="sng">
                      <a:noFill/>
                    </a:lnB>
                  </a:tcPr>
                </a:tc>
                <a:tc>
                  <a:txBody>
                    <a:bodyPr/>
                    <a:lstStyle/>
                    <a:p>
                      <a:pPr algn="ctr" fontAlgn="ctr"/>
                      <a:r>
                        <a:rPr lang="fr-ML" sz="1400" b="0" u="none" strike="noStrike">
                          <a:solidFill>
                            <a:srgbClr val="000000"/>
                          </a:solidFill>
                          <a:effectLst/>
                        </a:rPr>
                        <a:t>196 330 000</a:t>
                      </a:r>
                      <a:endParaRPr lang="fr-ML" sz="1400" b="0" i="0" u="none" strike="noStrike">
                        <a:solidFill>
                          <a:srgbClr val="000000"/>
                        </a:solidFill>
                        <a:effectLst/>
                        <a:latin typeface="Aptos Narrow" panose="020B0004020202020204" pitchFamily="34" charset="0"/>
                      </a:endParaRPr>
                    </a:p>
                  </a:txBody>
                  <a:tcPr marL="7620" marR="7620" marT="7620" marB="0" anchor="ctr">
                    <a:lnB w="12700" cmpd="sng">
                      <a:noFill/>
                    </a:lnB>
                  </a:tcPr>
                </a:tc>
                <a:extLst>
                  <a:ext uri="{0D108BD9-81ED-4DB2-BD59-A6C34878D82A}">
                    <a16:rowId xmlns:a16="http://schemas.microsoft.com/office/drawing/2014/main" val="2585621803"/>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2014</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450 610 000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2066823"/>
                  </a:ext>
                </a:extLst>
              </a:tr>
              <a:tr h="271939">
                <a:tc vMerge="1">
                  <a:txBody>
                    <a:bodyPr/>
                    <a:lstStyle/>
                    <a:p>
                      <a:endParaRPr lang="fr-ML"/>
                    </a:p>
                  </a:txBody>
                  <a:tcPr/>
                </a:tc>
                <a:tc>
                  <a:txBody>
                    <a:bodyPr/>
                    <a:lstStyle/>
                    <a:p>
                      <a:pPr algn="ctr" fontAlgn="ctr"/>
                      <a:r>
                        <a:rPr lang="fr-ML" sz="1400" b="0" u="none" strike="noStrike" dirty="0">
                          <a:solidFill>
                            <a:srgbClr val="000000"/>
                          </a:solidFill>
                          <a:effectLst/>
                        </a:rPr>
                        <a:t>2015</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tc>
                  <a:txBody>
                    <a:bodyPr/>
                    <a:lstStyle/>
                    <a:p>
                      <a:pPr algn="ctr" fontAlgn="ctr"/>
                      <a:r>
                        <a:rPr lang="fr-ML" sz="1400" b="0" u="none" strike="noStrike" dirty="0">
                          <a:solidFill>
                            <a:srgbClr val="000000"/>
                          </a:solidFill>
                          <a:effectLst/>
                        </a:rPr>
                        <a:t>48 308 000</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extLst>
                  <a:ext uri="{0D108BD9-81ED-4DB2-BD59-A6C34878D82A}">
                    <a16:rowId xmlns:a16="http://schemas.microsoft.com/office/drawing/2014/main" val="3333996310"/>
                  </a:ext>
                </a:extLst>
              </a:tr>
              <a:tr h="261061">
                <a:tc rowSpan="4">
                  <a:txBody>
                    <a:bodyPr/>
                    <a:lstStyle/>
                    <a:p>
                      <a:pPr algn="ctr" fontAlgn="b"/>
                      <a:r>
                        <a:rPr lang="fr-ML" sz="1400" b="1" u="none" strike="noStrike" dirty="0">
                          <a:solidFill>
                            <a:srgbClr val="000000"/>
                          </a:solidFill>
                          <a:effectLst/>
                        </a:rPr>
                        <a:t>Yémen</a:t>
                      </a:r>
                      <a:endParaRPr lang="fr-ML" sz="14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ctr"/>
                      <a:r>
                        <a:rPr lang="fr-ML" sz="1400" b="0" u="none" strike="noStrike">
                          <a:solidFill>
                            <a:srgbClr val="000000"/>
                          </a:solidFill>
                          <a:effectLst/>
                        </a:rPr>
                        <a:t>2013</a:t>
                      </a:r>
                      <a:endParaRPr lang="fr-ML" sz="1400" b="0" i="0" u="none" strike="noStrike">
                        <a:solidFill>
                          <a:srgbClr val="000000"/>
                        </a:solidFill>
                        <a:effectLst/>
                        <a:latin typeface="Aptos Narrow" panose="020B0004020202020204" pitchFamily="34" charset="0"/>
                      </a:endParaRPr>
                    </a:p>
                  </a:txBody>
                  <a:tcPr marL="7620" marR="7620" marT="7620" marB="0" anchor="ctr">
                    <a:lnB w="12700" cmpd="sng">
                      <a:noFill/>
                    </a:lnB>
                  </a:tcPr>
                </a:tc>
                <a:tc>
                  <a:txBody>
                    <a:bodyPr/>
                    <a:lstStyle/>
                    <a:p>
                      <a:pPr algn="ctr" fontAlgn="ctr"/>
                      <a:r>
                        <a:rPr lang="fr-ML" sz="1400" b="0" u="none" strike="noStrike" dirty="0">
                          <a:solidFill>
                            <a:srgbClr val="000000"/>
                          </a:solidFill>
                          <a:effectLst/>
                        </a:rPr>
                        <a:t>264 764 000</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extLst>
                  <a:ext uri="{0D108BD9-81ED-4DB2-BD59-A6C34878D82A}">
                    <a16:rowId xmlns:a16="http://schemas.microsoft.com/office/drawing/2014/main" val="2594111635"/>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2014</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103 840 000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60527632"/>
                  </a:ext>
                </a:extLst>
              </a:tr>
              <a:tr h="261061">
                <a:tc vMerge="1">
                  <a:txBody>
                    <a:bodyPr/>
                    <a:lstStyle/>
                    <a:p>
                      <a:endParaRPr lang="fr-ML"/>
                    </a:p>
                  </a:txBody>
                  <a:tcPr/>
                </a:tc>
                <a:tc>
                  <a:txBody>
                    <a:bodyPr/>
                    <a:lstStyle/>
                    <a:p>
                      <a:pPr algn="ctr" fontAlgn="ctr"/>
                      <a:r>
                        <a:rPr lang="fr-ML" sz="1400" b="0" u="none" strike="noStrike">
                          <a:solidFill>
                            <a:srgbClr val="000000"/>
                          </a:solidFill>
                          <a:effectLst/>
                        </a:rPr>
                        <a:t>2015</a:t>
                      </a:r>
                      <a:endParaRPr lang="fr-ML" sz="1400" b="0" i="0" u="none" strike="noStrike">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372 306 000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4749751"/>
                  </a:ext>
                </a:extLst>
              </a:tr>
              <a:tr h="271939">
                <a:tc vMerge="1">
                  <a:txBody>
                    <a:bodyPr/>
                    <a:lstStyle/>
                    <a:p>
                      <a:endParaRPr lang="fr-ML"/>
                    </a:p>
                  </a:txBody>
                  <a:tcPr/>
                </a:tc>
                <a:tc>
                  <a:txBody>
                    <a:bodyPr/>
                    <a:lstStyle/>
                    <a:p>
                      <a:pPr algn="ctr" fontAlgn="ctr"/>
                      <a:r>
                        <a:rPr lang="fr-ML" sz="1400" b="0" u="none" strike="noStrike">
                          <a:solidFill>
                            <a:srgbClr val="000000"/>
                          </a:solidFill>
                          <a:effectLst/>
                        </a:rPr>
                        <a:t>2016</a:t>
                      </a:r>
                      <a:endParaRPr lang="fr-ML" sz="1400" b="0" i="0" u="none" strike="noStrike">
                        <a:solidFill>
                          <a:srgbClr val="000000"/>
                        </a:solidFill>
                        <a:effectLst/>
                        <a:latin typeface="Aptos Narrow" panose="020B0004020202020204" pitchFamily="34" charset="0"/>
                      </a:endParaRPr>
                    </a:p>
                  </a:txBody>
                  <a:tcPr marL="7620" marR="7620" marT="7620" marB="0" anchor="ctr">
                    <a:lnT w="12700" cmpd="sng">
                      <a:noFill/>
                    </a:lnT>
                  </a:tcPr>
                </a:tc>
                <a:tc>
                  <a:txBody>
                    <a:bodyPr/>
                    <a:lstStyle/>
                    <a:p>
                      <a:pPr algn="ctr" fontAlgn="ctr"/>
                      <a:r>
                        <a:rPr lang="fr-ML" sz="1400" b="0" u="none" strike="noStrike" dirty="0">
                          <a:solidFill>
                            <a:srgbClr val="000000"/>
                          </a:solidFill>
                          <a:effectLst/>
                        </a:rPr>
                        <a:t>465 574 000</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extLst>
                  <a:ext uri="{0D108BD9-81ED-4DB2-BD59-A6C34878D82A}">
                    <a16:rowId xmlns:a16="http://schemas.microsoft.com/office/drawing/2014/main" val="986961937"/>
                  </a:ext>
                </a:extLst>
              </a:tr>
              <a:tr h="261061">
                <a:tc rowSpan="3">
                  <a:txBody>
                    <a:bodyPr/>
                    <a:lstStyle/>
                    <a:p>
                      <a:pPr algn="ctr" fontAlgn="b"/>
                      <a:r>
                        <a:rPr lang="fr-ML" sz="1400" b="1" u="none" strike="noStrike" dirty="0">
                          <a:solidFill>
                            <a:srgbClr val="000000"/>
                          </a:solidFill>
                          <a:effectLst/>
                        </a:rPr>
                        <a:t>Éthiopie</a:t>
                      </a:r>
                      <a:endParaRPr lang="fr-ML" sz="1400" b="1"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ctr"/>
                      <a:r>
                        <a:rPr lang="fr-ML" sz="1400" b="0" u="none" strike="noStrike" dirty="0">
                          <a:solidFill>
                            <a:srgbClr val="000000"/>
                          </a:solidFill>
                          <a:effectLst/>
                        </a:rPr>
                        <a:t>2013</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tc>
                  <a:txBody>
                    <a:bodyPr/>
                    <a:lstStyle/>
                    <a:p>
                      <a:pPr algn="ctr" fontAlgn="ctr"/>
                      <a:r>
                        <a:rPr lang="fr-ML" sz="1400" b="0" u="none" strike="noStrike" dirty="0">
                          <a:solidFill>
                            <a:srgbClr val="000000"/>
                          </a:solidFill>
                          <a:effectLst/>
                        </a:rPr>
                        <a:t>591 404 000</a:t>
                      </a:r>
                      <a:endParaRPr lang="fr-ML" sz="1400" b="0" i="0" u="none" strike="noStrike" dirty="0">
                        <a:solidFill>
                          <a:srgbClr val="000000"/>
                        </a:solidFill>
                        <a:effectLst/>
                        <a:latin typeface="Aptos Narrow" panose="020B0004020202020204" pitchFamily="34" charset="0"/>
                      </a:endParaRPr>
                    </a:p>
                  </a:txBody>
                  <a:tcPr marL="7620" marR="7620" marT="7620" marB="0" anchor="ctr">
                    <a:lnB w="12700" cmpd="sng">
                      <a:noFill/>
                    </a:lnB>
                  </a:tcPr>
                </a:tc>
                <a:extLst>
                  <a:ext uri="{0D108BD9-81ED-4DB2-BD59-A6C34878D82A}">
                    <a16:rowId xmlns:a16="http://schemas.microsoft.com/office/drawing/2014/main" val="2558066466"/>
                  </a:ext>
                </a:extLst>
              </a:tr>
              <a:tr h="261061">
                <a:tc vMerge="1">
                  <a:txBody>
                    <a:bodyPr/>
                    <a:lstStyle/>
                    <a:p>
                      <a:endParaRPr lang="fr-ML"/>
                    </a:p>
                  </a:txBody>
                  <a:tcPr/>
                </a:tc>
                <a:tc>
                  <a:txBody>
                    <a:bodyPr/>
                    <a:lstStyle/>
                    <a:p>
                      <a:pPr algn="ctr" fontAlgn="ctr"/>
                      <a:r>
                        <a:rPr lang="fr-ML" sz="1400" b="0" u="none" strike="noStrike" dirty="0">
                          <a:solidFill>
                            <a:srgbClr val="000000"/>
                          </a:solidFill>
                          <a:effectLst/>
                        </a:rPr>
                        <a:t>2014</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fr-ML" sz="1400" b="0" u="none" strike="noStrike" dirty="0">
                          <a:solidFill>
                            <a:srgbClr val="000000"/>
                          </a:solidFill>
                          <a:effectLst/>
                        </a:rPr>
                        <a:t>586 624 000</a:t>
                      </a:r>
                      <a:endParaRPr lang="fr-ML" sz="1400" b="0" i="0" u="none" strike="noStrike" dirty="0">
                        <a:solidFill>
                          <a:srgbClr val="000000"/>
                        </a:solidFill>
                        <a:effectLst/>
                        <a:latin typeface="Aptos Narrow" panose="020B0004020202020204" pitchFamily="34" charset="0"/>
                      </a:endParaRPr>
                    </a:p>
                  </a:txBody>
                  <a:tcPr marL="7620" marR="7620" marT="7620"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51966490"/>
                  </a:ext>
                </a:extLst>
              </a:tr>
              <a:tr h="271939">
                <a:tc vMerge="1">
                  <a:txBody>
                    <a:bodyPr/>
                    <a:lstStyle/>
                    <a:p>
                      <a:endParaRPr lang="fr-ML"/>
                    </a:p>
                  </a:txBody>
                  <a:tcPr/>
                </a:tc>
                <a:tc>
                  <a:txBody>
                    <a:bodyPr/>
                    <a:lstStyle/>
                    <a:p>
                      <a:pPr algn="ctr" fontAlgn="ctr"/>
                      <a:r>
                        <a:rPr lang="fr-ML" sz="1400" b="0" u="none" strike="noStrike">
                          <a:solidFill>
                            <a:srgbClr val="000000"/>
                          </a:solidFill>
                          <a:effectLst/>
                        </a:rPr>
                        <a:t>2015</a:t>
                      </a:r>
                      <a:endParaRPr lang="fr-ML" sz="1400" b="0" i="0" u="none" strike="noStrike">
                        <a:solidFill>
                          <a:srgbClr val="000000"/>
                        </a:solidFill>
                        <a:effectLst/>
                        <a:latin typeface="Aptos Narrow" panose="020B0004020202020204" pitchFamily="34" charset="0"/>
                      </a:endParaRPr>
                    </a:p>
                  </a:txBody>
                  <a:tcPr marL="7620" marR="7620" marT="7620" marB="0" anchor="ctr">
                    <a:lnT w="12700" cmpd="sng">
                      <a:noFill/>
                    </a:lnT>
                  </a:tcPr>
                </a:tc>
                <a:tc>
                  <a:txBody>
                    <a:bodyPr/>
                    <a:lstStyle/>
                    <a:p>
                      <a:pPr algn="ctr" fontAlgn="ctr"/>
                      <a:r>
                        <a:rPr lang="fr-ML" sz="1400" b="0" u="none" strike="noStrike" dirty="0">
                          <a:solidFill>
                            <a:srgbClr val="000000"/>
                          </a:solidFill>
                          <a:effectLst/>
                        </a:rPr>
                        <a:t>203 266 000</a:t>
                      </a:r>
                      <a:endParaRPr lang="fr-ML" sz="1400" b="0" i="0" u="none" strike="noStrike" dirty="0">
                        <a:solidFill>
                          <a:srgbClr val="000000"/>
                        </a:solidFill>
                        <a:effectLst/>
                        <a:latin typeface="Aptos Narrow" panose="020B0004020202020204" pitchFamily="34" charset="0"/>
                      </a:endParaRPr>
                    </a:p>
                  </a:txBody>
                  <a:tcPr marL="7620" marR="7620" marT="7620" marB="0" anchor="ctr">
                    <a:lnT w="12700" cmpd="sng">
                      <a:noFill/>
                    </a:lnT>
                  </a:tcPr>
                </a:tc>
                <a:extLst>
                  <a:ext uri="{0D108BD9-81ED-4DB2-BD59-A6C34878D82A}">
                    <a16:rowId xmlns:a16="http://schemas.microsoft.com/office/drawing/2014/main" val="2751947628"/>
                  </a:ext>
                </a:extLst>
              </a:tr>
            </a:tbl>
          </a:graphicData>
        </a:graphic>
      </p:graphicFrame>
      <p:pic>
        <p:nvPicPr>
          <p:cNvPr id="3" name="Image 2">
            <a:extLst>
              <a:ext uri="{FF2B5EF4-FFF2-40B4-BE49-F238E27FC236}">
                <a16:creationId xmlns:a16="http://schemas.microsoft.com/office/drawing/2014/main" id="{2D3B9A8A-5A10-14BF-8516-B43214A8AC21}"/>
              </a:ext>
            </a:extLst>
          </p:cNvPr>
          <p:cNvPicPr>
            <a:picLocks noChangeAspect="1"/>
          </p:cNvPicPr>
          <p:nvPr/>
        </p:nvPicPr>
        <p:blipFill>
          <a:blip r:embed="rId3"/>
          <a:stretch>
            <a:fillRect/>
          </a:stretch>
        </p:blipFill>
        <p:spPr>
          <a:xfrm>
            <a:off x="0" y="2270350"/>
            <a:ext cx="4224337" cy="45876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1"/>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9) Liste des 10 pays qui ont la plus forte disponibilité alimentaire par habitant</a:t>
            </a:r>
            <a:endParaRPr sz="3200" dirty="0">
              <a:latin typeface="+mj-lt"/>
            </a:endParaRPr>
          </a:p>
        </p:txBody>
      </p:sp>
      <p:pic>
        <p:nvPicPr>
          <p:cNvPr id="2" name="Image 1">
            <a:extLst>
              <a:ext uri="{FF2B5EF4-FFF2-40B4-BE49-F238E27FC236}">
                <a16:creationId xmlns:a16="http://schemas.microsoft.com/office/drawing/2014/main" id="{28BB9731-C371-5410-1052-98AE2D4FB06E}"/>
              </a:ext>
            </a:extLst>
          </p:cNvPr>
          <p:cNvPicPr>
            <a:picLocks noChangeAspect="1"/>
          </p:cNvPicPr>
          <p:nvPr/>
        </p:nvPicPr>
        <p:blipFill>
          <a:blip r:embed="rId3"/>
          <a:stretch>
            <a:fillRect/>
          </a:stretch>
        </p:blipFill>
        <p:spPr>
          <a:xfrm>
            <a:off x="-1" y="2231571"/>
            <a:ext cx="3080657" cy="4626429"/>
          </a:xfrm>
          <a:prstGeom prst="rect">
            <a:avLst/>
          </a:prstGeom>
        </p:spPr>
      </p:pic>
      <p:pic>
        <p:nvPicPr>
          <p:cNvPr id="7174" name="Picture 6">
            <a:extLst>
              <a:ext uri="{FF2B5EF4-FFF2-40B4-BE49-F238E27FC236}">
                <a16:creationId xmlns:a16="http://schemas.microsoft.com/office/drawing/2014/main" id="{42A3FBD9-F8B8-B703-4B3C-0CE44E189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486" y="2046513"/>
            <a:ext cx="8719457" cy="4626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9) Liste des 10 pays qui ont la plus faible disponibilité alimentaire par habitant</a:t>
            </a:r>
            <a:endParaRPr dirty="0">
              <a:latin typeface="+mj-lt"/>
            </a:endParaRPr>
          </a:p>
        </p:txBody>
      </p:sp>
      <p:pic>
        <p:nvPicPr>
          <p:cNvPr id="8194" name="Picture 2">
            <a:extLst>
              <a:ext uri="{FF2B5EF4-FFF2-40B4-BE49-F238E27FC236}">
                <a16:creationId xmlns:a16="http://schemas.microsoft.com/office/drawing/2014/main" id="{22FEC072-ED5B-A4AC-D16F-1337568FB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9" y="2100943"/>
            <a:ext cx="9087225" cy="465908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DE03C5E7-2EA8-6DAC-DA71-5FB4E47DDEA4}"/>
              </a:ext>
            </a:extLst>
          </p:cNvPr>
          <p:cNvPicPr>
            <a:picLocks noChangeAspect="1"/>
          </p:cNvPicPr>
          <p:nvPr/>
        </p:nvPicPr>
        <p:blipFill>
          <a:blip r:embed="rId4"/>
          <a:stretch>
            <a:fillRect/>
          </a:stretch>
        </p:blipFill>
        <p:spPr>
          <a:xfrm>
            <a:off x="-1" y="2231571"/>
            <a:ext cx="2928257" cy="46264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10) Étude sur le manioc en Thaïlande</a:t>
            </a:r>
            <a:endParaRPr dirty="0">
              <a:latin typeface="+mj-lt"/>
            </a:endParaRPr>
          </a:p>
        </p:txBody>
      </p:sp>
      <p:sp>
        <p:nvSpPr>
          <p:cNvPr id="217" name="Google Shape;217;p13"/>
          <p:cNvSpPr txBox="1">
            <a:spLocks noGrp="1"/>
          </p:cNvSpPr>
          <p:nvPr>
            <p:ph type="body" idx="1"/>
          </p:nvPr>
        </p:nvSpPr>
        <p:spPr>
          <a:xfrm>
            <a:off x="63613" y="5063214"/>
            <a:ext cx="3877016" cy="117634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just" rtl="0">
              <a:lnSpc>
                <a:spcPct val="100000"/>
              </a:lnSpc>
              <a:spcBef>
                <a:spcPts val="0"/>
              </a:spcBef>
              <a:spcAft>
                <a:spcPts val="0"/>
              </a:spcAft>
              <a:buSzPts val="1800"/>
              <a:buNone/>
            </a:pPr>
            <a:r>
              <a:rPr lang="fr-ML" sz="1400" dirty="0">
                <a:latin typeface="+mn-lt"/>
              </a:rPr>
              <a:t>La Thaïlande enregistre 6 </a:t>
            </a:r>
            <a:r>
              <a:rPr lang="fr-ML" sz="1400">
                <a:latin typeface="+mn-lt"/>
              </a:rPr>
              <a:t>200 000 </a:t>
            </a:r>
            <a:r>
              <a:rPr lang="fr-ML" sz="1400" dirty="0">
                <a:latin typeface="+mn-lt"/>
              </a:rPr>
              <a:t>personnes en état de sous nutrition.</a:t>
            </a:r>
          </a:p>
          <a:p>
            <a:pPr marL="0" lvl="0" indent="0" algn="just" rtl="0">
              <a:lnSpc>
                <a:spcPct val="100000"/>
              </a:lnSpc>
              <a:spcBef>
                <a:spcPts val="0"/>
              </a:spcBef>
              <a:spcAft>
                <a:spcPts val="0"/>
              </a:spcAft>
              <a:buSzPts val="1800"/>
              <a:buNone/>
            </a:pPr>
            <a:r>
              <a:rPr lang="fr-ML" sz="1400" dirty="0">
                <a:latin typeface="+mn-lt"/>
              </a:rPr>
              <a:t>Pour une disponibilité alimentaire/habitant de 2,785 Kcal.</a:t>
            </a:r>
          </a:p>
          <a:p>
            <a:pPr marL="0" lvl="0" indent="0" algn="l" rtl="0">
              <a:lnSpc>
                <a:spcPct val="100000"/>
              </a:lnSpc>
              <a:spcBef>
                <a:spcPts val="0"/>
              </a:spcBef>
              <a:spcAft>
                <a:spcPts val="0"/>
              </a:spcAft>
              <a:buSzPts val="1800"/>
              <a:buNone/>
            </a:pPr>
            <a:endParaRPr lang="fr-ML" dirty="0"/>
          </a:p>
        </p:txBody>
      </p:sp>
      <p:pic>
        <p:nvPicPr>
          <p:cNvPr id="2" name="Image 1">
            <a:extLst>
              <a:ext uri="{FF2B5EF4-FFF2-40B4-BE49-F238E27FC236}">
                <a16:creationId xmlns:a16="http://schemas.microsoft.com/office/drawing/2014/main" id="{848AA47A-1FA0-35EC-6086-50676A44667F}"/>
              </a:ext>
            </a:extLst>
          </p:cNvPr>
          <p:cNvPicPr>
            <a:picLocks noChangeAspect="1"/>
          </p:cNvPicPr>
          <p:nvPr/>
        </p:nvPicPr>
        <p:blipFill>
          <a:blip r:embed="rId3"/>
          <a:stretch>
            <a:fillRect/>
          </a:stretch>
        </p:blipFill>
        <p:spPr>
          <a:xfrm>
            <a:off x="8248043" y="2350787"/>
            <a:ext cx="3712336" cy="2349298"/>
          </a:xfrm>
          <a:prstGeom prst="rect">
            <a:avLst/>
          </a:prstGeom>
        </p:spPr>
      </p:pic>
      <p:pic>
        <p:nvPicPr>
          <p:cNvPr id="3" name="Image 2">
            <a:extLst>
              <a:ext uri="{FF2B5EF4-FFF2-40B4-BE49-F238E27FC236}">
                <a16:creationId xmlns:a16="http://schemas.microsoft.com/office/drawing/2014/main" id="{F3442EBC-92EA-7879-FEDF-15BB72A57580}"/>
              </a:ext>
            </a:extLst>
          </p:cNvPr>
          <p:cNvPicPr>
            <a:picLocks noChangeAspect="1"/>
          </p:cNvPicPr>
          <p:nvPr/>
        </p:nvPicPr>
        <p:blipFill>
          <a:blip r:embed="rId4"/>
          <a:stretch>
            <a:fillRect/>
          </a:stretch>
        </p:blipFill>
        <p:spPr>
          <a:xfrm>
            <a:off x="4534883" y="2371351"/>
            <a:ext cx="3433460" cy="2328734"/>
          </a:xfrm>
          <a:prstGeom prst="rect">
            <a:avLst/>
          </a:prstGeom>
        </p:spPr>
      </p:pic>
      <p:pic>
        <p:nvPicPr>
          <p:cNvPr id="4" name="Image 3">
            <a:extLst>
              <a:ext uri="{FF2B5EF4-FFF2-40B4-BE49-F238E27FC236}">
                <a16:creationId xmlns:a16="http://schemas.microsoft.com/office/drawing/2014/main" id="{99B6FA3B-FDA7-0E0C-A0D9-3047F0051ECA}"/>
              </a:ext>
            </a:extLst>
          </p:cNvPr>
          <p:cNvPicPr>
            <a:picLocks noChangeAspect="1"/>
          </p:cNvPicPr>
          <p:nvPr/>
        </p:nvPicPr>
        <p:blipFill>
          <a:blip r:embed="rId5"/>
          <a:stretch>
            <a:fillRect/>
          </a:stretch>
        </p:blipFill>
        <p:spPr>
          <a:xfrm>
            <a:off x="63611" y="2431079"/>
            <a:ext cx="3877017" cy="2206915"/>
          </a:xfrm>
          <a:prstGeom prst="rect">
            <a:avLst/>
          </a:prstGeom>
        </p:spPr>
      </p:pic>
      <p:sp>
        <p:nvSpPr>
          <p:cNvPr id="5" name="Google Shape;217;p13">
            <a:extLst>
              <a:ext uri="{FF2B5EF4-FFF2-40B4-BE49-F238E27FC236}">
                <a16:creationId xmlns:a16="http://schemas.microsoft.com/office/drawing/2014/main" id="{17B6F25F-0D83-6691-F1E5-1452134ADC47}"/>
              </a:ext>
            </a:extLst>
          </p:cNvPr>
          <p:cNvSpPr txBox="1">
            <a:spLocks/>
          </p:cNvSpPr>
          <p:nvPr/>
        </p:nvSpPr>
        <p:spPr>
          <a:xfrm>
            <a:off x="4534883" y="5045013"/>
            <a:ext cx="7425495" cy="117634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fontScale="77500" lnSpcReduction="20000"/>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accent1"/>
              </a:buClr>
              <a:buSzPts val="1800"/>
              <a:buFont typeface="Noto Sans Symbols"/>
              <a:buChar char="?"/>
              <a:defRPr sz="16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4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100000"/>
              </a:lnSpc>
              <a:spcBef>
                <a:spcPts val="600"/>
              </a:spcBef>
              <a:spcAft>
                <a:spcPts val="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100000"/>
              </a:lnSpc>
              <a:spcBef>
                <a:spcPts val="600"/>
              </a:spcBef>
              <a:spcAft>
                <a:spcPts val="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100000"/>
              </a:lnSpc>
              <a:spcBef>
                <a:spcPts val="600"/>
              </a:spcBef>
              <a:spcAft>
                <a:spcPts val="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100000"/>
              </a:lnSpc>
              <a:spcBef>
                <a:spcPts val="600"/>
              </a:spcBef>
              <a:spcAft>
                <a:spcPts val="600"/>
              </a:spcAft>
              <a:buClr>
                <a:schemeClr val="accent1"/>
              </a:buClr>
              <a:buSzPts val="1800"/>
              <a:buFont typeface="Noto Sans Symbols"/>
              <a:buChar char="?"/>
              <a:defRPr sz="1200" b="0" i="0" u="none" strike="noStrike" cap="none">
                <a:solidFill>
                  <a:schemeClr val="lt1"/>
                </a:solidFill>
                <a:latin typeface="Century Gothic"/>
                <a:ea typeface="Century Gothic"/>
                <a:cs typeface="Century Gothic"/>
                <a:sym typeface="Century Gothic"/>
              </a:defRPr>
            </a:lvl9pPr>
          </a:lstStyle>
          <a:p>
            <a:pPr marL="0" indent="0" algn="just">
              <a:lnSpc>
                <a:spcPct val="120000"/>
              </a:lnSpc>
              <a:spcBef>
                <a:spcPts val="0"/>
              </a:spcBef>
              <a:buFont typeface="Noto Sans Symbols"/>
              <a:buNone/>
            </a:pPr>
            <a:r>
              <a:rPr lang="fr-ML" dirty="0">
                <a:latin typeface="+mn-lt"/>
                <a:cs typeface="Arial" panose="020B0604020202020204" pitchFamily="34" charset="0"/>
              </a:rPr>
              <a:t>La Thaïlande produit 30 228 000 tonnes de Manioc. Cependant, elle exporte plus de 83% de cette production, soit 25 214 000 tonnes.</a:t>
            </a:r>
          </a:p>
          <a:p>
            <a:pPr marL="0" indent="0" algn="just">
              <a:lnSpc>
                <a:spcPct val="120000"/>
              </a:lnSpc>
              <a:spcBef>
                <a:spcPts val="0"/>
              </a:spcBef>
              <a:buFont typeface="Noto Sans Symbols"/>
              <a:buNone/>
            </a:pPr>
            <a:endParaRPr lang="fr-ML" dirty="0">
              <a:latin typeface="+mn-lt"/>
              <a:cs typeface="Arial" panose="020B0604020202020204" pitchFamily="34" charset="0"/>
            </a:endParaRPr>
          </a:p>
          <a:p>
            <a:pPr marL="0" indent="0" algn="just">
              <a:lnSpc>
                <a:spcPct val="120000"/>
              </a:lnSpc>
              <a:spcBef>
                <a:spcPts val="0"/>
              </a:spcBef>
              <a:buFont typeface="Noto Sans Symbols"/>
              <a:buNone/>
            </a:pPr>
            <a:r>
              <a:rPr lang="fr-ML" dirty="0">
                <a:latin typeface="+mn-lt"/>
                <a:cs typeface="Arial" panose="020B0604020202020204" pitchFamily="34" charset="0"/>
              </a:rPr>
              <a:t>Ce taux d’exportation est très élevé, lorsque nous constatons que le pays enregistre un nombre important d’habitant en sous nutrition.</a:t>
            </a:r>
          </a:p>
          <a:p>
            <a:pPr marL="0" indent="0">
              <a:spcBef>
                <a:spcPts val="0"/>
              </a:spcBef>
              <a:buFont typeface="Noto Sans Symbols"/>
              <a:buNone/>
            </a:pPr>
            <a:endParaRPr lang="fr-ML"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4"/>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4000"/>
              <a:buFont typeface="Century Gothic"/>
              <a:buNone/>
            </a:pPr>
            <a:r>
              <a:rPr lang="fr-FR" sz="3200" dirty="0"/>
              <a:t>11) Analyses complémentaires: Top 10 pays avec la plus forte production</a:t>
            </a:r>
            <a:endParaRPr sz="3200" dirty="0"/>
          </a:p>
        </p:txBody>
      </p:sp>
      <p:graphicFrame>
        <p:nvGraphicFramePr>
          <p:cNvPr id="5" name="Tableau 4">
            <a:extLst>
              <a:ext uri="{FF2B5EF4-FFF2-40B4-BE49-F238E27FC236}">
                <a16:creationId xmlns:a16="http://schemas.microsoft.com/office/drawing/2014/main" id="{23D074AF-BDC6-0440-0F25-540C3F39F838}"/>
              </a:ext>
            </a:extLst>
          </p:cNvPr>
          <p:cNvGraphicFramePr>
            <a:graphicFrameLocks noGrp="1"/>
          </p:cNvGraphicFramePr>
          <p:nvPr>
            <p:extLst>
              <p:ext uri="{D42A27DB-BD31-4B8C-83A1-F6EECF244321}">
                <p14:modId xmlns:p14="http://schemas.microsoft.com/office/powerpoint/2010/main" val="666120122"/>
              </p:ext>
            </p:extLst>
          </p:nvPr>
        </p:nvGraphicFramePr>
        <p:xfrm>
          <a:off x="810000" y="2385562"/>
          <a:ext cx="10859486" cy="3928154"/>
        </p:xfrm>
        <a:graphic>
          <a:graphicData uri="http://schemas.openxmlformats.org/drawingml/2006/table">
            <a:tbl>
              <a:tblPr/>
              <a:tblGrid>
                <a:gridCol w="2068827">
                  <a:extLst>
                    <a:ext uri="{9D8B030D-6E8A-4147-A177-3AD203B41FA5}">
                      <a16:colId xmlns:a16="http://schemas.microsoft.com/office/drawing/2014/main" val="3282380519"/>
                    </a:ext>
                  </a:extLst>
                </a:gridCol>
                <a:gridCol w="1993889">
                  <a:extLst>
                    <a:ext uri="{9D8B030D-6E8A-4147-A177-3AD203B41FA5}">
                      <a16:colId xmlns:a16="http://schemas.microsoft.com/office/drawing/2014/main" val="562730811"/>
                    </a:ext>
                  </a:extLst>
                </a:gridCol>
                <a:gridCol w="2025217">
                  <a:extLst>
                    <a:ext uri="{9D8B030D-6E8A-4147-A177-3AD203B41FA5}">
                      <a16:colId xmlns:a16="http://schemas.microsoft.com/office/drawing/2014/main" val="1550180745"/>
                    </a:ext>
                  </a:extLst>
                </a:gridCol>
                <a:gridCol w="2118420">
                  <a:extLst>
                    <a:ext uri="{9D8B030D-6E8A-4147-A177-3AD203B41FA5}">
                      <a16:colId xmlns:a16="http://schemas.microsoft.com/office/drawing/2014/main" val="4169730691"/>
                    </a:ext>
                  </a:extLst>
                </a:gridCol>
                <a:gridCol w="2653133">
                  <a:extLst>
                    <a:ext uri="{9D8B030D-6E8A-4147-A177-3AD203B41FA5}">
                      <a16:colId xmlns:a16="http://schemas.microsoft.com/office/drawing/2014/main" val="434845757"/>
                    </a:ext>
                  </a:extLst>
                </a:gridCol>
              </a:tblGrid>
              <a:tr h="530872">
                <a:tc>
                  <a:txBody>
                    <a:bodyPr/>
                    <a:lstStyle/>
                    <a:p>
                      <a:pPr algn="r" fontAlgn="ctr"/>
                      <a:r>
                        <a:rPr lang="fr-ML" sz="1400" b="1">
                          <a:effectLst/>
                        </a:rPr>
                        <a:t>Zone</a:t>
                      </a:r>
                    </a:p>
                  </a:txBody>
                  <a:tcPr marL="88913" marR="88913" marT="44456" marB="44456" anchor="ctr">
                    <a:lnL>
                      <a:noFill/>
                    </a:lnL>
                    <a:lnR>
                      <a:noFill/>
                    </a:lnR>
                    <a:lnT>
                      <a:noFill/>
                    </a:lnT>
                    <a:lnB>
                      <a:noFill/>
                    </a:lnB>
                    <a:solidFill>
                      <a:srgbClr val="FFFFFF"/>
                    </a:solidFill>
                  </a:tcPr>
                </a:tc>
                <a:tc>
                  <a:txBody>
                    <a:bodyPr/>
                    <a:lstStyle/>
                    <a:p>
                      <a:pPr algn="r" fontAlgn="ctr"/>
                      <a:r>
                        <a:rPr lang="fr-ML" sz="1400" b="1">
                          <a:effectLst/>
                        </a:rPr>
                        <a:t>Production_Globale</a:t>
                      </a:r>
                    </a:p>
                  </a:txBody>
                  <a:tcPr marL="88913" marR="88913" marT="44456" marB="44456" anchor="ctr">
                    <a:lnL>
                      <a:noFill/>
                    </a:lnL>
                    <a:lnR>
                      <a:noFill/>
                    </a:lnR>
                    <a:lnT>
                      <a:noFill/>
                    </a:lnT>
                    <a:lnB>
                      <a:noFill/>
                    </a:lnB>
                    <a:solidFill>
                      <a:srgbClr val="FFFFFF"/>
                    </a:solidFill>
                  </a:tcPr>
                </a:tc>
                <a:tc>
                  <a:txBody>
                    <a:bodyPr/>
                    <a:lstStyle/>
                    <a:p>
                      <a:pPr algn="r" fontAlgn="ctr"/>
                      <a:r>
                        <a:rPr lang="fr-ML" sz="1400" b="1" dirty="0">
                          <a:effectLst/>
                        </a:rPr>
                        <a:t>Exportation Globale</a:t>
                      </a:r>
                    </a:p>
                  </a:txBody>
                  <a:tcPr marL="88913" marR="88913" marT="44456" marB="44456" anchor="ctr">
                    <a:lnL>
                      <a:noFill/>
                    </a:lnL>
                    <a:lnR>
                      <a:noFill/>
                    </a:lnR>
                    <a:lnT>
                      <a:noFill/>
                    </a:lnT>
                    <a:lnB>
                      <a:noFill/>
                    </a:lnB>
                    <a:solidFill>
                      <a:srgbClr val="FFFFFF"/>
                    </a:solidFill>
                  </a:tcPr>
                </a:tc>
                <a:tc>
                  <a:txBody>
                    <a:bodyPr/>
                    <a:lstStyle/>
                    <a:p>
                      <a:pPr algn="r" fontAlgn="ctr"/>
                      <a:r>
                        <a:rPr lang="fr-ML" sz="1400" b="1">
                          <a:effectLst/>
                        </a:rPr>
                        <a:t>Importation_Globale</a:t>
                      </a:r>
                    </a:p>
                  </a:txBody>
                  <a:tcPr marL="88913" marR="88913" marT="44456" marB="44456" anchor="ctr">
                    <a:lnL>
                      <a:noFill/>
                    </a:lnL>
                    <a:lnR>
                      <a:noFill/>
                    </a:lnR>
                    <a:lnT>
                      <a:noFill/>
                    </a:lnT>
                    <a:lnB>
                      <a:noFill/>
                    </a:lnB>
                    <a:solidFill>
                      <a:srgbClr val="FFFFFF"/>
                    </a:solidFill>
                  </a:tcPr>
                </a:tc>
                <a:tc>
                  <a:txBody>
                    <a:bodyPr/>
                    <a:lstStyle/>
                    <a:p>
                      <a:pPr algn="r" fontAlgn="ctr"/>
                      <a:r>
                        <a:rPr lang="fr-ML" sz="1400" b="1" dirty="0">
                          <a:effectLst/>
                        </a:rPr>
                        <a:t>% Exportation/Production</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3598431390"/>
                  </a:ext>
                </a:extLst>
              </a:tr>
              <a:tr h="318490">
                <a:tc>
                  <a:txBody>
                    <a:bodyPr/>
                    <a:lstStyle/>
                    <a:p>
                      <a:pPr algn="r" fontAlgn="ctr"/>
                      <a:r>
                        <a:rPr lang="fr-ML" sz="1400">
                          <a:effectLst/>
                        </a:rPr>
                        <a:t>Chine, continentale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1930913000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36060000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156246000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1.867510</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4058366427"/>
                  </a:ext>
                </a:extLst>
              </a:tr>
              <a:tr h="530872">
                <a:tc>
                  <a:txBody>
                    <a:bodyPr/>
                    <a:lstStyle/>
                    <a:p>
                      <a:pPr algn="r" fontAlgn="ctr"/>
                      <a:r>
                        <a:rPr lang="fr-ML" sz="1400">
                          <a:effectLst/>
                        </a:rPr>
                        <a:t>États-Unis d'Amérique</a:t>
                      </a:r>
                    </a:p>
                  </a:txBody>
                  <a:tcPr marL="88913" marR="88913" marT="44456" marB="44456" anchor="ctr">
                    <a:lnL>
                      <a:noFill/>
                    </a:lnL>
                    <a:lnR>
                      <a:noFill/>
                    </a:lnR>
                    <a:lnT>
                      <a:noFill/>
                    </a:lnT>
                    <a:lnB>
                      <a:noFill/>
                    </a:lnB>
                    <a:solidFill>
                      <a:srgbClr val="FFFFFF"/>
                    </a:solidFill>
                  </a:tcPr>
                </a:tc>
                <a:tc>
                  <a:txBody>
                    <a:bodyPr/>
                    <a:lstStyle/>
                    <a:p>
                      <a:pPr algn="r" fontAlgn="ctr"/>
                      <a:r>
                        <a:rPr lang="fr-ML" sz="1400" dirty="0">
                          <a:effectLst/>
                        </a:rPr>
                        <a:t>894668000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163524000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81887000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18.277618</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2974598705"/>
                  </a:ext>
                </a:extLst>
              </a:tr>
              <a:tr h="318490">
                <a:tc>
                  <a:txBody>
                    <a:bodyPr/>
                    <a:lstStyle/>
                    <a:p>
                      <a:pPr algn="r" fontAlgn="ctr"/>
                      <a:r>
                        <a:rPr lang="fr-ML" sz="1400">
                          <a:effectLst/>
                        </a:rPr>
                        <a:t>Allemagne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154547000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57431000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65353000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37.160864</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3995912455"/>
                  </a:ext>
                </a:extLst>
              </a:tr>
              <a:tr h="318490">
                <a:tc>
                  <a:txBody>
                    <a:bodyPr/>
                    <a:lstStyle/>
                    <a:p>
                      <a:pPr algn="r" fontAlgn="ctr"/>
                      <a:r>
                        <a:rPr lang="fr-ML" sz="1400">
                          <a:effectLst/>
                        </a:rPr>
                        <a:t>Japon</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58951000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1278000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55414000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2.167902</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2458899517"/>
                  </a:ext>
                </a:extLst>
              </a:tr>
              <a:tr h="318490">
                <a:tc>
                  <a:txBody>
                    <a:bodyPr/>
                    <a:lstStyle/>
                    <a:p>
                      <a:pPr algn="r" fontAlgn="ctr"/>
                      <a:r>
                        <a:rPr lang="fr-ML" sz="1400">
                          <a:effectLst/>
                        </a:rPr>
                        <a:t>Pays-Bas</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41636000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52179000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52910000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125.321837</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636436127"/>
                  </a:ext>
                </a:extLst>
              </a:tr>
              <a:tr h="318490">
                <a:tc>
                  <a:txBody>
                    <a:bodyPr/>
                    <a:lstStyle/>
                    <a:p>
                      <a:pPr algn="r" fontAlgn="ctr"/>
                      <a:r>
                        <a:rPr lang="fr-ML" sz="1400">
                          <a:effectLst/>
                        </a:rPr>
                        <a:t>Royaume-Uni</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67602000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13177000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43196000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19.492027</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4156479543"/>
                  </a:ext>
                </a:extLst>
              </a:tr>
              <a:tr h="318490">
                <a:tc>
                  <a:txBody>
                    <a:bodyPr/>
                    <a:lstStyle/>
                    <a:p>
                      <a:pPr algn="r" fontAlgn="ctr"/>
                      <a:r>
                        <a:rPr lang="fr-ML" sz="1400">
                          <a:effectLst/>
                        </a:rPr>
                        <a:t>Italie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80855000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23643000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38692000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29.241234</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4104375612"/>
                  </a:ext>
                </a:extLst>
              </a:tr>
              <a:tr h="318490">
                <a:tc>
                  <a:txBody>
                    <a:bodyPr/>
                    <a:lstStyle/>
                    <a:p>
                      <a:pPr algn="r" fontAlgn="ctr"/>
                      <a:r>
                        <a:rPr lang="fr-ML" sz="1400">
                          <a:effectLst/>
                        </a:rPr>
                        <a:t>Belgique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24496000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30345000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35276000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123.877368</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1679207200"/>
                  </a:ext>
                </a:extLst>
              </a:tr>
              <a:tr h="318490">
                <a:tc>
                  <a:txBody>
                    <a:bodyPr/>
                    <a:lstStyle/>
                    <a:p>
                      <a:pPr algn="r" fontAlgn="ctr"/>
                      <a:r>
                        <a:rPr lang="fr-ML" sz="1400" dirty="0">
                          <a:effectLst/>
                        </a:rPr>
                        <a:t>France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178136000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65945000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33769000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37.019468</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3649120514"/>
                  </a:ext>
                </a:extLst>
              </a:tr>
              <a:tr h="318490">
                <a:tc>
                  <a:txBody>
                    <a:bodyPr/>
                    <a:lstStyle/>
                    <a:p>
                      <a:pPr algn="r" fontAlgn="ctr"/>
                      <a:r>
                        <a:rPr lang="fr-ML" sz="1400" dirty="0">
                          <a:effectLst/>
                        </a:rPr>
                        <a:t>Espagne</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99740000</a:t>
                      </a:r>
                    </a:p>
                  </a:txBody>
                  <a:tcPr marL="88913" marR="88913" marT="44456" marB="44456" anchor="ctr">
                    <a:lnL>
                      <a:noFill/>
                    </a:lnL>
                    <a:lnR>
                      <a:noFill/>
                    </a:lnR>
                    <a:lnT>
                      <a:noFill/>
                    </a:lnT>
                    <a:lnB>
                      <a:noFill/>
                    </a:lnB>
                    <a:solidFill>
                      <a:srgbClr val="FFFFFF"/>
                    </a:solidFill>
                  </a:tcPr>
                </a:tc>
                <a:tc>
                  <a:txBody>
                    <a:bodyPr/>
                    <a:lstStyle/>
                    <a:p>
                      <a:pPr algn="r" fontAlgn="ctr"/>
                      <a:r>
                        <a:rPr lang="fr-ML" sz="1400">
                          <a:effectLst/>
                        </a:rPr>
                        <a:t>29240000</a:t>
                      </a:r>
                    </a:p>
                  </a:txBody>
                  <a:tcPr marL="88913" marR="88913" marT="44456" marB="44456" anchor="ctr">
                    <a:lnL>
                      <a:noFill/>
                    </a:lnL>
                    <a:lnR>
                      <a:noFill/>
                    </a:lnR>
                    <a:lnT>
                      <a:noFill/>
                    </a:lnT>
                    <a:lnB>
                      <a:noFill/>
                    </a:lnB>
                    <a:solidFill>
                      <a:srgbClr val="FFFFFF"/>
                    </a:solidFill>
                  </a:tcPr>
                </a:tc>
                <a:tc>
                  <a:txBody>
                    <a:bodyPr/>
                    <a:lstStyle/>
                    <a:p>
                      <a:pPr algn="r" fontAlgn="ctr"/>
                      <a:r>
                        <a:rPr lang="fr-ML" sz="1400" dirty="0">
                          <a:effectLst/>
                        </a:rPr>
                        <a:t>32608000</a:t>
                      </a:r>
                    </a:p>
                  </a:txBody>
                  <a:tcPr marL="88913" marR="88913" marT="44456" marB="44456" anchor="ctr">
                    <a:lnL>
                      <a:noFill/>
                    </a:lnL>
                    <a:lnR>
                      <a:noFill/>
                    </a:lnR>
                    <a:lnT>
                      <a:noFill/>
                    </a:lnT>
                    <a:lnB>
                      <a:noFill/>
                    </a:lnB>
                    <a:solidFill>
                      <a:srgbClr val="FFFFFF"/>
                    </a:solidFill>
                  </a:tcPr>
                </a:tc>
                <a:tc>
                  <a:txBody>
                    <a:bodyPr/>
                    <a:lstStyle/>
                    <a:p>
                      <a:pPr algn="r" fontAlgn="ctr"/>
                      <a:r>
                        <a:rPr lang="fr-ML" sz="1400" dirty="0">
                          <a:effectLst/>
                        </a:rPr>
                        <a:t>29.316222</a:t>
                      </a:r>
                    </a:p>
                  </a:txBody>
                  <a:tcPr marL="88913" marR="88913" marT="44456" marB="44456" anchor="ctr">
                    <a:lnL>
                      <a:noFill/>
                    </a:lnL>
                    <a:lnR>
                      <a:noFill/>
                    </a:lnR>
                    <a:lnT>
                      <a:noFill/>
                    </a:lnT>
                    <a:lnB>
                      <a:noFill/>
                    </a:lnB>
                    <a:solidFill>
                      <a:srgbClr val="FFFFFF"/>
                    </a:solidFill>
                  </a:tcPr>
                </a:tc>
                <a:extLst>
                  <a:ext uri="{0D108BD9-81ED-4DB2-BD59-A6C34878D82A}">
                    <a16:rowId xmlns:a16="http://schemas.microsoft.com/office/drawing/2014/main" val="358231702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4000"/>
              <a:buFont typeface="Century Gothic"/>
              <a:buNone/>
            </a:pPr>
            <a:r>
              <a:rPr lang="fr-FR"/>
              <a:t>Conclusion</a:t>
            </a:r>
            <a:endParaRPr/>
          </a:p>
        </p:txBody>
      </p:sp>
      <p:sp>
        <p:nvSpPr>
          <p:cNvPr id="231" name="Google Shape;231;p15"/>
          <p:cNvSpPr txBox="1">
            <a:spLocks noGrp="1"/>
          </p:cNvSpPr>
          <p:nvPr>
            <p:ph type="body" idx="1"/>
          </p:nvPr>
        </p:nvSpPr>
        <p:spPr>
          <a:xfrm>
            <a:off x="818711" y="2024743"/>
            <a:ext cx="10970517" cy="4506686"/>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228600" algn="just" rtl="0">
              <a:lnSpc>
                <a:spcPct val="100000"/>
              </a:lnSpc>
              <a:spcBef>
                <a:spcPts val="0"/>
              </a:spcBef>
              <a:spcAft>
                <a:spcPts val="0"/>
              </a:spcAft>
              <a:buSzPts val="1800"/>
              <a:buNone/>
            </a:pPr>
            <a:r>
              <a:rPr lang="fr-ML" sz="1400" dirty="0">
                <a:latin typeface="+mn-lt"/>
              </a:rPr>
              <a:t>Nous constations que les pays qui produisent le plus de tonnes par an sont ceux qui importe plus par rapport aux autres avec un taux d’exportation qui est souvent assez faible.</a:t>
            </a:r>
          </a:p>
          <a:p>
            <a:pPr marL="342900" lvl="0" indent="-228600" algn="just" rtl="0">
              <a:lnSpc>
                <a:spcPct val="100000"/>
              </a:lnSpc>
              <a:spcBef>
                <a:spcPts val="0"/>
              </a:spcBef>
              <a:spcAft>
                <a:spcPts val="0"/>
              </a:spcAft>
              <a:buSzPts val="1800"/>
              <a:buNone/>
            </a:pPr>
            <a:endParaRPr lang="fr-ML" sz="1400" dirty="0">
              <a:latin typeface="+mn-lt"/>
            </a:endParaRPr>
          </a:p>
          <a:p>
            <a:pPr marL="342900" lvl="0" indent="-228600" algn="just" rtl="0">
              <a:lnSpc>
                <a:spcPct val="100000"/>
              </a:lnSpc>
              <a:spcBef>
                <a:spcPts val="0"/>
              </a:spcBef>
              <a:spcAft>
                <a:spcPts val="0"/>
              </a:spcAft>
              <a:buSzPts val="1800"/>
              <a:buNone/>
            </a:pPr>
            <a:r>
              <a:rPr lang="fr-ML" sz="1400" dirty="0">
                <a:latin typeface="+mn-lt"/>
              </a:rPr>
              <a:t>Ce fort taux d’importation de ces pays créer une insuffisance alimentaire dans les pays qui produisent moins et qui auront du mal à se procurer au niveau du marché.</a:t>
            </a:r>
            <a:endParaRPr sz="14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4000"/>
              <a:buFont typeface="Century Gothic"/>
              <a:buNone/>
            </a:pPr>
            <a:r>
              <a:rPr lang="fr-FR" sz="3200" dirty="0">
                <a:latin typeface="+mj-lt"/>
              </a:rPr>
              <a:t>Contexte et spécification des données</a:t>
            </a:r>
            <a:endParaRPr sz="3200" dirty="0">
              <a:latin typeface="+mj-lt"/>
            </a:endParaRPr>
          </a:p>
        </p:txBody>
      </p:sp>
      <p:sp>
        <p:nvSpPr>
          <p:cNvPr id="131" name="Google Shape;131;p2"/>
          <p:cNvSpPr txBox="1">
            <a:spLocks noGrp="1"/>
          </p:cNvSpPr>
          <p:nvPr>
            <p:ph type="body" idx="1"/>
          </p:nvPr>
        </p:nvSpPr>
        <p:spPr>
          <a:xfrm>
            <a:off x="189448" y="2374920"/>
            <a:ext cx="10554574"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228600" algn="l" rtl="0">
              <a:lnSpc>
                <a:spcPct val="100000"/>
              </a:lnSpc>
              <a:spcBef>
                <a:spcPts val="0"/>
              </a:spcBef>
              <a:spcAft>
                <a:spcPts val="0"/>
              </a:spcAft>
              <a:buSzPts val="1800"/>
              <a:buNone/>
            </a:pPr>
            <a:r>
              <a:rPr lang="fr-ML" dirty="0">
                <a:latin typeface="+mn-lt"/>
              </a:rPr>
              <a:t>Nous avons réalisé une analyse sur l’alimentation dans le monde de 2013 à 2017.</a:t>
            </a:r>
          </a:p>
          <a:p>
            <a:pPr marL="342900" lvl="0" indent="-228600" algn="l" rtl="0">
              <a:lnSpc>
                <a:spcPct val="100000"/>
              </a:lnSpc>
              <a:spcBef>
                <a:spcPts val="0"/>
              </a:spcBef>
              <a:spcAft>
                <a:spcPts val="0"/>
              </a:spcAft>
              <a:buSzPts val="1800"/>
              <a:buNone/>
            </a:pPr>
            <a:endParaRPr lang="fr-ML" dirty="0">
              <a:latin typeface="+mn-lt"/>
            </a:endParaRPr>
          </a:p>
          <a:p>
            <a:pPr marL="342900" lvl="0" indent="-228600" algn="l" rtl="0">
              <a:lnSpc>
                <a:spcPct val="100000"/>
              </a:lnSpc>
              <a:spcBef>
                <a:spcPts val="0"/>
              </a:spcBef>
              <a:spcAft>
                <a:spcPts val="0"/>
              </a:spcAft>
              <a:buSzPts val="1800"/>
              <a:buNone/>
            </a:pPr>
            <a:r>
              <a:rPr lang="fr-ML" dirty="0">
                <a:latin typeface="+mn-lt"/>
              </a:rPr>
              <a:t>Nous avions 4 fichiers CSV à disposition:</a:t>
            </a:r>
          </a:p>
          <a:p>
            <a:pPr lvl="0" algn="l" rtl="0">
              <a:lnSpc>
                <a:spcPct val="100000"/>
              </a:lnSpc>
              <a:spcBef>
                <a:spcPts val="1200"/>
              </a:spcBef>
              <a:spcAft>
                <a:spcPts val="600"/>
              </a:spcAft>
              <a:buSzPts val="1800"/>
              <a:buFont typeface="Courier New" panose="02070309020205020404" pitchFamily="49" charset="0"/>
              <a:buChar char="o"/>
            </a:pPr>
            <a:r>
              <a:rPr lang="fr-ML" dirty="0">
                <a:latin typeface="+mn-lt"/>
              </a:rPr>
              <a:t>Un fichier de disponibilité alimentaire pour l’année 2017 qui contient 17 variables</a:t>
            </a:r>
          </a:p>
          <a:p>
            <a:pPr lvl="0" algn="l" rtl="0">
              <a:lnSpc>
                <a:spcPct val="100000"/>
              </a:lnSpc>
              <a:spcBef>
                <a:spcPts val="1200"/>
              </a:spcBef>
              <a:spcAft>
                <a:spcPts val="600"/>
              </a:spcAft>
              <a:buSzPts val="1800"/>
              <a:buFont typeface="Courier New" panose="02070309020205020404" pitchFamily="49" charset="0"/>
              <a:buChar char="o"/>
            </a:pPr>
            <a:r>
              <a:rPr lang="fr-ML" dirty="0">
                <a:latin typeface="+mn-lt"/>
              </a:rPr>
              <a:t>Un fichier d’insécurité alimentaire incluant 3 variables</a:t>
            </a:r>
          </a:p>
          <a:p>
            <a:pPr lvl="0" algn="l" rtl="0">
              <a:lnSpc>
                <a:spcPct val="100000"/>
              </a:lnSpc>
              <a:spcBef>
                <a:spcPts val="1200"/>
              </a:spcBef>
              <a:spcAft>
                <a:spcPts val="600"/>
              </a:spcAft>
              <a:buSzPts val="1800"/>
              <a:buFont typeface="Courier New" panose="02070309020205020404" pitchFamily="49" charset="0"/>
              <a:buChar char="o"/>
            </a:pPr>
            <a:r>
              <a:rPr lang="fr-ML" dirty="0">
                <a:latin typeface="+mn-lt"/>
              </a:rPr>
              <a:t>Un fichier de population incluant 3 variables</a:t>
            </a:r>
          </a:p>
          <a:p>
            <a:pPr lvl="0" algn="l" rtl="0">
              <a:lnSpc>
                <a:spcPct val="100000"/>
              </a:lnSpc>
              <a:spcBef>
                <a:spcPts val="1200"/>
              </a:spcBef>
              <a:spcAft>
                <a:spcPts val="600"/>
              </a:spcAft>
              <a:buSzPts val="1800"/>
              <a:buFont typeface="Courier New" panose="02070309020205020404" pitchFamily="49" charset="0"/>
              <a:buChar char="o"/>
            </a:pPr>
            <a:r>
              <a:rPr lang="fr-ML" dirty="0">
                <a:latin typeface="+mn-lt"/>
              </a:rPr>
              <a:t>Un fichier d’aide alimentaire incluant 4 variables</a:t>
            </a:r>
          </a:p>
        </p:txBody>
      </p:sp>
      <p:pic>
        <p:nvPicPr>
          <p:cNvPr id="2" name="Image 1">
            <a:extLst>
              <a:ext uri="{FF2B5EF4-FFF2-40B4-BE49-F238E27FC236}">
                <a16:creationId xmlns:a16="http://schemas.microsoft.com/office/drawing/2014/main" id="{2D07A8AD-E0E4-703F-6099-8C5E93E91820}"/>
              </a:ext>
            </a:extLst>
          </p:cNvPr>
          <p:cNvPicPr>
            <a:picLocks noChangeAspect="1"/>
          </p:cNvPicPr>
          <p:nvPr/>
        </p:nvPicPr>
        <p:blipFill>
          <a:blip r:embed="rId3"/>
          <a:stretch>
            <a:fillRect/>
          </a:stretch>
        </p:blipFill>
        <p:spPr>
          <a:xfrm>
            <a:off x="8141110" y="4193174"/>
            <a:ext cx="4050890" cy="2664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4000"/>
              <a:buFont typeface="Century Gothic"/>
              <a:buNone/>
            </a:pPr>
            <a:r>
              <a:rPr lang="fr-FR" sz="3200" dirty="0">
                <a:latin typeface="+mj-lt"/>
              </a:rPr>
              <a:t>Méthodologie de l’analyse</a:t>
            </a:r>
            <a:endParaRPr sz="3200" dirty="0">
              <a:latin typeface="+mj-lt"/>
            </a:endParaRPr>
          </a:p>
        </p:txBody>
      </p:sp>
      <p:pic>
        <p:nvPicPr>
          <p:cNvPr id="2" name="Image 1">
            <a:extLst>
              <a:ext uri="{FF2B5EF4-FFF2-40B4-BE49-F238E27FC236}">
                <a16:creationId xmlns:a16="http://schemas.microsoft.com/office/drawing/2014/main" id="{9FAF886D-C36C-D44E-617D-3839E15017BF}"/>
              </a:ext>
            </a:extLst>
          </p:cNvPr>
          <p:cNvPicPr>
            <a:picLocks noChangeAspect="1"/>
          </p:cNvPicPr>
          <p:nvPr/>
        </p:nvPicPr>
        <p:blipFill>
          <a:blip r:embed="rId3"/>
          <a:stretch>
            <a:fillRect/>
          </a:stretch>
        </p:blipFill>
        <p:spPr>
          <a:xfrm>
            <a:off x="7121587" y="3781425"/>
            <a:ext cx="5095875" cy="3076575"/>
          </a:xfrm>
          <a:prstGeom prst="rect">
            <a:avLst/>
          </a:prstGeom>
        </p:spPr>
      </p:pic>
      <p:sp>
        <p:nvSpPr>
          <p:cNvPr id="138" name="Google Shape;138;p3"/>
          <p:cNvSpPr txBox="1">
            <a:spLocks noGrp="1"/>
          </p:cNvSpPr>
          <p:nvPr>
            <p:ph type="body" idx="1"/>
          </p:nvPr>
        </p:nvSpPr>
        <p:spPr>
          <a:xfrm>
            <a:off x="1" y="2156972"/>
            <a:ext cx="7121586"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342900" lvl="0" indent="-228600" algn="just" rtl="0">
              <a:lnSpc>
                <a:spcPct val="100000"/>
              </a:lnSpc>
              <a:spcBef>
                <a:spcPts val="0"/>
              </a:spcBef>
              <a:spcAft>
                <a:spcPts val="0"/>
              </a:spcAft>
              <a:buSzPts val="1800"/>
              <a:buNone/>
            </a:pPr>
            <a:r>
              <a:rPr lang="fr-ML" dirty="0">
                <a:latin typeface="+mn-lt"/>
              </a:rPr>
              <a:t>Les données de la FAO sont conformes au RGPD, en respectant les principes de protection des données, en précisant les modalités permettant de demander l’accès aux données, leur rectification et leur suppression.</a:t>
            </a:r>
          </a:p>
          <a:p>
            <a:pPr marL="342900" lvl="0" indent="-228600" algn="just" rtl="0">
              <a:lnSpc>
                <a:spcPct val="100000"/>
              </a:lnSpc>
              <a:spcBef>
                <a:spcPts val="0"/>
              </a:spcBef>
              <a:spcAft>
                <a:spcPts val="0"/>
              </a:spcAft>
              <a:buSzPts val="1800"/>
              <a:buNone/>
            </a:pPr>
            <a:endParaRPr lang="fr-ML" dirty="0">
              <a:latin typeface="+mn-lt"/>
            </a:endParaRPr>
          </a:p>
          <a:p>
            <a:pPr marL="342900" lvl="0" indent="-228600" algn="just" rtl="0">
              <a:lnSpc>
                <a:spcPct val="100000"/>
              </a:lnSpc>
              <a:spcBef>
                <a:spcPts val="0"/>
              </a:spcBef>
              <a:spcAft>
                <a:spcPts val="0"/>
              </a:spcAft>
              <a:buSzPts val="1800"/>
              <a:buNone/>
            </a:pPr>
            <a:r>
              <a:rPr lang="fr-ML" dirty="0">
                <a:latin typeface="+mn-lt"/>
              </a:rPr>
              <a:t>Nous avons pu effectuer cette analyse à travers Jupyter Notebook en utilisant la librairie Pandas. Et plus particulièrement les objets data frame.</a:t>
            </a:r>
            <a:endParaRPr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
          <p:cNvSpPr txBox="1">
            <a:spLocks noGrp="1"/>
          </p:cNvSpPr>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1) Proportion de personnes en état de sous-nutrition en 2017</a:t>
            </a:r>
            <a:endParaRPr sz="3200" dirty="0">
              <a:latin typeface="+mj-lt"/>
            </a:endParaRPr>
          </a:p>
        </p:txBody>
      </p:sp>
      <p:pic>
        <p:nvPicPr>
          <p:cNvPr id="2" name="Image 1">
            <a:extLst>
              <a:ext uri="{FF2B5EF4-FFF2-40B4-BE49-F238E27FC236}">
                <a16:creationId xmlns:a16="http://schemas.microsoft.com/office/drawing/2014/main" id="{13A8EB36-A168-6DF9-FE0B-C15F5C70CCE4}"/>
              </a:ext>
            </a:extLst>
          </p:cNvPr>
          <p:cNvPicPr>
            <a:picLocks noChangeAspect="1"/>
          </p:cNvPicPr>
          <p:nvPr/>
        </p:nvPicPr>
        <p:blipFill>
          <a:blip r:embed="rId3"/>
          <a:stretch>
            <a:fillRect/>
          </a:stretch>
        </p:blipFill>
        <p:spPr>
          <a:xfrm>
            <a:off x="7543800" y="1962847"/>
            <a:ext cx="4648200" cy="4895153"/>
          </a:xfrm>
          <a:prstGeom prst="rect">
            <a:avLst/>
          </a:prstGeom>
        </p:spPr>
      </p:pic>
      <p:sp>
        <p:nvSpPr>
          <p:cNvPr id="146" name="Google Shape;146;p4"/>
          <p:cNvSpPr txBox="1">
            <a:spLocks noGrp="1"/>
          </p:cNvSpPr>
          <p:nvPr>
            <p:ph type="body" idx="1"/>
          </p:nvPr>
        </p:nvSpPr>
        <p:spPr>
          <a:xfrm>
            <a:off x="250372" y="2222287"/>
            <a:ext cx="7206342" cy="4036999"/>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just" rtl="0">
              <a:lnSpc>
                <a:spcPct val="100000"/>
              </a:lnSpc>
              <a:spcBef>
                <a:spcPts val="0"/>
              </a:spcBef>
              <a:spcAft>
                <a:spcPts val="0"/>
              </a:spcAft>
              <a:buSzPts val="1800"/>
              <a:buNone/>
            </a:pPr>
            <a:r>
              <a:rPr lang="fr-FR" dirty="0">
                <a:latin typeface="+mn-lt"/>
              </a:rPr>
              <a:t>Il y a 535 700 000 personnes qui sont en état de sous nutrition, soit 7,10% de la population mondiale en 2017.</a:t>
            </a:r>
            <a:endParaRPr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2) Nombre théorique de personnes qui pourraient être nourries en 2017</a:t>
            </a:r>
            <a:endParaRPr sz="3200" dirty="0">
              <a:latin typeface="+mj-lt"/>
            </a:endParaRPr>
          </a:p>
        </p:txBody>
      </p:sp>
      <p:sp>
        <p:nvSpPr>
          <p:cNvPr id="153" name="Google Shape;153;p5"/>
          <p:cNvSpPr txBox="1">
            <a:spLocks noGrp="1"/>
          </p:cNvSpPr>
          <p:nvPr>
            <p:ph type="body" idx="1"/>
          </p:nvPr>
        </p:nvSpPr>
        <p:spPr>
          <a:xfrm>
            <a:off x="1" y="2343637"/>
            <a:ext cx="6096000"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just" rtl="0">
              <a:lnSpc>
                <a:spcPct val="100000"/>
              </a:lnSpc>
              <a:spcBef>
                <a:spcPts val="0"/>
              </a:spcBef>
              <a:spcAft>
                <a:spcPts val="0"/>
              </a:spcAft>
              <a:buSzPts val="1800"/>
              <a:buNone/>
            </a:pPr>
            <a:r>
              <a:rPr lang="fr-FR" dirty="0">
                <a:latin typeface="+mn-lt"/>
              </a:rPr>
              <a:t>Il existe 9 297 326 501 humains pouvant être nourris en fonction de la disponibilité Kcal par personne et par jour.</a:t>
            </a:r>
            <a:endParaRPr dirty="0">
              <a:latin typeface="+mn-lt"/>
            </a:endParaRPr>
          </a:p>
        </p:txBody>
      </p:sp>
      <p:pic>
        <p:nvPicPr>
          <p:cNvPr id="2" name="Image 1">
            <a:extLst>
              <a:ext uri="{FF2B5EF4-FFF2-40B4-BE49-F238E27FC236}">
                <a16:creationId xmlns:a16="http://schemas.microsoft.com/office/drawing/2014/main" id="{256FC2C3-3AA9-3BDB-352D-F3E2A1B4D13F}"/>
              </a:ext>
            </a:extLst>
          </p:cNvPr>
          <p:cNvPicPr>
            <a:picLocks noChangeAspect="1"/>
          </p:cNvPicPr>
          <p:nvPr/>
        </p:nvPicPr>
        <p:blipFill>
          <a:blip r:embed="rId3"/>
          <a:stretch>
            <a:fillRect/>
          </a:stretch>
        </p:blipFill>
        <p:spPr>
          <a:xfrm>
            <a:off x="6096000" y="1912973"/>
            <a:ext cx="6096000" cy="49450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3) Nombre théorique de personnes qui pourraient être nourries uniquement avec les végétaux en 2017</a:t>
            </a:r>
            <a:endParaRPr dirty="0">
              <a:latin typeface="+mj-lt"/>
            </a:endParaRPr>
          </a:p>
        </p:txBody>
      </p:sp>
      <p:sp>
        <p:nvSpPr>
          <p:cNvPr id="160" name="Google Shape;160;p6"/>
          <p:cNvSpPr txBox="1">
            <a:spLocks noGrp="1"/>
          </p:cNvSpPr>
          <p:nvPr>
            <p:ph type="body" idx="1"/>
          </p:nvPr>
        </p:nvSpPr>
        <p:spPr>
          <a:xfrm>
            <a:off x="0" y="2222287"/>
            <a:ext cx="5954486"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just" rtl="0">
              <a:lnSpc>
                <a:spcPct val="100000"/>
              </a:lnSpc>
              <a:spcBef>
                <a:spcPts val="0"/>
              </a:spcBef>
              <a:spcAft>
                <a:spcPts val="0"/>
              </a:spcAft>
              <a:buSzPts val="1800"/>
              <a:buNone/>
            </a:pPr>
            <a:r>
              <a:rPr lang="fr-FR" dirty="0">
                <a:latin typeface="+mn-lt"/>
              </a:rPr>
              <a:t>Il existe 7 671 450 761 humains pouvant être nourris avec les végétaux pour 6 300 178 937 197 865 kcal disponible</a:t>
            </a:r>
            <a:endParaRPr dirty="0">
              <a:latin typeface="+mn-lt"/>
            </a:endParaRPr>
          </a:p>
        </p:txBody>
      </p:sp>
      <p:pic>
        <p:nvPicPr>
          <p:cNvPr id="3" name="Image 2">
            <a:extLst>
              <a:ext uri="{FF2B5EF4-FFF2-40B4-BE49-F238E27FC236}">
                <a16:creationId xmlns:a16="http://schemas.microsoft.com/office/drawing/2014/main" id="{07FC083D-0AEC-1C9E-AF5F-C8E2DF8DA89F}"/>
              </a:ext>
            </a:extLst>
          </p:cNvPr>
          <p:cNvPicPr>
            <a:picLocks noChangeAspect="1"/>
          </p:cNvPicPr>
          <p:nvPr/>
        </p:nvPicPr>
        <p:blipFill>
          <a:blip r:embed="rId3"/>
          <a:stretch>
            <a:fillRect/>
          </a:stretch>
        </p:blipFill>
        <p:spPr>
          <a:xfrm>
            <a:off x="5954486" y="1883230"/>
            <a:ext cx="6237514" cy="49747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3076" name="Picture 4">
            <a:extLst>
              <a:ext uri="{FF2B5EF4-FFF2-40B4-BE49-F238E27FC236}">
                <a16:creationId xmlns:a16="http://schemas.microsoft.com/office/drawing/2014/main" id="{DC66737A-D750-4C09-D130-5FD7833E1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644" y="1992085"/>
            <a:ext cx="6609499" cy="4659086"/>
          </a:xfrm>
          <a:prstGeom prst="rect">
            <a:avLst/>
          </a:prstGeom>
          <a:noFill/>
          <a:extLst>
            <a:ext uri="{909E8E84-426E-40DD-AFC4-6F175D3DCCD1}">
              <a14:hiddenFill xmlns:a14="http://schemas.microsoft.com/office/drawing/2010/main">
                <a:solidFill>
                  <a:srgbClr val="FFFFFF"/>
                </a:solidFill>
              </a14:hiddenFill>
            </a:ext>
          </a:extLst>
        </p:spPr>
      </p:pic>
      <p:sp>
        <p:nvSpPr>
          <p:cNvPr id="166" name="Google Shape;166;p7"/>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4) Répartition de la disponibilité intérieure</a:t>
            </a:r>
            <a:endParaRPr dirty="0">
              <a:latin typeface="+mj-lt"/>
            </a:endParaRPr>
          </a:p>
        </p:txBody>
      </p:sp>
      <p:sp>
        <p:nvSpPr>
          <p:cNvPr id="167" name="Google Shape;167;p7"/>
          <p:cNvSpPr txBox="1">
            <a:spLocks noGrp="1"/>
          </p:cNvSpPr>
          <p:nvPr>
            <p:ph type="body" idx="1"/>
          </p:nvPr>
        </p:nvSpPr>
        <p:spPr>
          <a:xfrm>
            <a:off x="108856" y="2352915"/>
            <a:ext cx="5072743" cy="3636511"/>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lvl="0" indent="0" algn="just" rtl="0">
              <a:lnSpc>
                <a:spcPct val="100000"/>
              </a:lnSpc>
              <a:spcBef>
                <a:spcPts val="0"/>
              </a:spcBef>
              <a:spcAft>
                <a:spcPts val="0"/>
              </a:spcAft>
              <a:buClr>
                <a:srgbClr val="000000"/>
              </a:buClr>
              <a:buSzPts val="1800"/>
              <a:buFont typeface="Arial"/>
              <a:buNone/>
            </a:pPr>
            <a:r>
              <a:rPr lang="fr-FR" dirty="0">
                <a:latin typeface="+mn-lt"/>
              </a:rPr>
              <a:t>La disponibilité totale est de : 9 848 994 000 tonnes.</a:t>
            </a:r>
            <a:endParaRPr dirty="0">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5) Part de l’utilisation des principales céréales entre l’alimentation humaine et animale</a:t>
            </a:r>
            <a:endParaRPr dirty="0">
              <a:latin typeface="+mj-lt"/>
            </a:endParaRPr>
          </a:p>
        </p:txBody>
      </p:sp>
      <p:sp>
        <p:nvSpPr>
          <p:cNvPr id="175" name="Google Shape;175;p8"/>
          <p:cNvSpPr txBox="1">
            <a:spLocks noGrp="1"/>
          </p:cNvSpPr>
          <p:nvPr>
            <p:ph type="body" idx="1"/>
          </p:nvPr>
        </p:nvSpPr>
        <p:spPr>
          <a:xfrm>
            <a:off x="436825" y="2536371"/>
            <a:ext cx="6519146" cy="344217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fontScale="25000" lnSpcReduction="20000"/>
          </a:bodyPr>
          <a:lstStyle/>
          <a:p>
            <a:pPr marL="0" lvl="0" indent="0" algn="l" rtl="0">
              <a:lnSpc>
                <a:spcPct val="100000"/>
              </a:lnSpc>
              <a:spcBef>
                <a:spcPts val="0"/>
              </a:spcBef>
              <a:spcAft>
                <a:spcPts val="0"/>
              </a:spcAft>
              <a:buSzPts val="1800"/>
              <a:buNone/>
            </a:pPr>
            <a:r>
              <a:rPr lang="fr-ML" sz="5600" dirty="0">
                <a:latin typeface="+mn-lt"/>
              </a:rPr>
              <a:t>Les principales céréales sont</a:t>
            </a:r>
            <a:r>
              <a:rPr lang="fr-ML" sz="3500" dirty="0"/>
              <a:t>:</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Blé</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 Céréales, Autres</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 Maïs</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 Millet</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 Orge</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Riz (Eq Blanchi)</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 Avoine</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Seigle</a:t>
            </a:r>
          </a:p>
          <a:p>
            <a:pPr marL="285750" lvl="0" indent="-285750" algn="l" rtl="0">
              <a:lnSpc>
                <a:spcPct val="100000"/>
              </a:lnSpc>
              <a:spcBef>
                <a:spcPts val="1200"/>
              </a:spcBef>
              <a:spcAft>
                <a:spcPts val="600"/>
              </a:spcAft>
              <a:buSzPts val="1800"/>
              <a:buFont typeface="Wingdings" panose="05000000000000000000" pitchFamily="2" charset="2"/>
              <a:buChar char="q"/>
            </a:pPr>
            <a:r>
              <a:rPr lang="fr-ML" sz="5600" dirty="0">
                <a:latin typeface="+mn-lt"/>
              </a:rPr>
              <a:t>Sorgho</a:t>
            </a:r>
          </a:p>
          <a:p>
            <a:pPr marL="0" lvl="0" indent="0" algn="l" rtl="0">
              <a:lnSpc>
                <a:spcPct val="100000"/>
              </a:lnSpc>
              <a:spcBef>
                <a:spcPts val="0"/>
              </a:spcBef>
              <a:spcAft>
                <a:spcPts val="0"/>
              </a:spcAft>
              <a:buSzPts val="1800"/>
              <a:buNone/>
            </a:pPr>
            <a:endParaRPr dirty="0"/>
          </a:p>
        </p:txBody>
      </p:sp>
      <p:pic>
        <p:nvPicPr>
          <p:cNvPr id="9220" name="Picture 4">
            <a:extLst>
              <a:ext uri="{FF2B5EF4-FFF2-40B4-BE49-F238E27FC236}">
                <a16:creationId xmlns:a16="http://schemas.microsoft.com/office/drawing/2014/main" id="{0D282375-893E-E546-BA4C-5AD8DC51D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687" y="2613254"/>
            <a:ext cx="6017593" cy="391817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7BAD575-CA34-FA97-7568-DE77785812C8}"/>
              </a:ext>
            </a:extLst>
          </p:cNvPr>
          <p:cNvPicPr>
            <a:picLocks noChangeAspect="1"/>
          </p:cNvPicPr>
          <p:nvPr/>
        </p:nvPicPr>
        <p:blipFill>
          <a:blip r:embed="rId4"/>
          <a:stretch>
            <a:fillRect/>
          </a:stretch>
        </p:blipFill>
        <p:spPr>
          <a:xfrm>
            <a:off x="8697687" y="1905000"/>
            <a:ext cx="3494314" cy="4953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4100" name="Picture 4">
            <a:extLst>
              <a:ext uri="{FF2B5EF4-FFF2-40B4-BE49-F238E27FC236}">
                <a16:creationId xmlns:a16="http://schemas.microsoft.com/office/drawing/2014/main" id="{C098A606-EF1E-A76F-B201-8E63CD667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6" y="2046514"/>
            <a:ext cx="9445093" cy="4811486"/>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9"/>
          <p:cNvSpPr txBox="1">
            <a:spLocks noGrp="1"/>
          </p:cNvSpPr>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EFEFE"/>
              </a:buClr>
              <a:buSzPts val="3200"/>
              <a:buFont typeface="Century Gothic"/>
              <a:buNone/>
            </a:pPr>
            <a:r>
              <a:rPr lang="fr-FR" sz="3200" dirty="0">
                <a:latin typeface="+mj-lt"/>
              </a:rPr>
              <a:t>6) Liste des 10 pays où la proportion de personnes en état de sous-nutrition est la plus forte en </a:t>
            </a:r>
            <a:r>
              <a:rPr lang="fr-FR" sz="3200" dirty="0">
                <a:solidFill>
                  <a:schemeClr val="lt1"/>
                </a:solidFill>
                <a:latin typeface="+mj-lt"/>
              </a:rPr>
              <a:t>2017</a:t>
            </a:r>
            <a:endParaRPr dirty="0">
              <a:latin typeface="+mj-lt"/>
            </a:endParaRPr>
          </a:p>
        </p:txBody>
      </p:sp>
      <p:pic>
        <p:nvPicPr>
          <p:cNvPr id="2" name="Image 1">
            <a:extLst>
              <a:ext uri="{FF2B5EF4-FFF2-40B4-BE49-F238E27FC236}">
                <a16:creationId xmlns:a16="http://schemas.microsoft.com/office/drawing/2014/main" id="{92A24844-43CF-83F7-6497-7A1C57790AA4}"/>
              </a:ext>
            </a:extLst>
          </p:cNvPr>
          <p:cNvPicPr>
            <a:picLocks noChangeAspect="1"/>
          </p:cNvPicPr>
          <p:nvPr/>
        </p:nvPicPr>
        <p:blipFill>
          <a:blip r:embed="rId4"/>
          <a:stretch>
            <a:fillRect/>
          </a:stretch>
        </p:blipFill>
        <p:spPr>
          <a:xfrm flipH="1">
            <a:off x="0" y="2256762"/>
            <a:ext cx="2699656" cy="4601238"/>
          </a:xfrm>
          <a:prstGeom prst="rect">
            <a:avLst/>
          </a:prstGeom>
        </p:spPr>
      </p:pic>
    </p:spTree>
  </p:cSld>
  <p:clrMapOvr>
    <a:masterClrMapping/>
  </p:clrMapOvr>
</p:sld>
</file>

<file path=ppt/theme/theme1.xml><?xml version="1.0" encoding="utf-8"?>
<a:theme xmlns:a="http://schemas.openxmlformats.org/drawingml/2006/main" name="Entre guillemets">
  <a:themeElements>
    <a:clrScheme name="Quotable">
      <a:dk1>
        <a:srgbClr val="000000"/>
      </a:dk1>
      <a:lt1>
        <a:srgbClr val="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3617</TotalTime>
  <Words>2260</Words>
  <Application>Microsoft Office PowerPoint</Application>
  <PresentationFormat>Grand écran</PresentationFormat>
  <Paragraphs>246</Paragraphs>
  <Slides>16</Slides>
  <Notes>16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Century Gothic</vt:lpstr>
      <vt:lpstr>Noto Sans Symbols</vt:lpstr>
      <vt:lpstr>Wingdings</vt:lpstr>
      <vt:lpstr>Aptos Narrow</vt:lpstr>
      <vt:lpstr>Courier New</vt:lpstr>
      <vt:lpstr>Arial</vt:lpstr>
      <vt:lpstr>Calibri</vt:lpstr>
      <vt:lpstr>Entre guillemets</vt:lpstr>
      <vt:lpstr>Étude sur l’alimentation dans le monde</vt:lpstr>
      <vt:lpstr>Contexte et spécification des données</vt:lpstr>
      <vt:lpstr>Méthodologie de l’analyse</vt:lpstr>
      <vt:lpstr>1) Proportion de personnes en état de sous-nutrition en 2017</vt:lpstr>
      <vt:lpstr>2) Nombre théorique de personnes qui pourraient être nourries en 2017</vt:lpstr>
      <vt:lpstr>3) Nombre théorique de personnes qui pourraient être nourries uniquement avec les végétaux en 2017</vt:lpstr>
      <vt:lpstr>4) Répartition de la disponibilité intérieure</vt:lpstr>
      <vt:lpstr>5) Part de l’utilisation des principales céréales entre l’alimentation humaine et animale</vt:lpstr>
      <vt:lpstr>6) Liste des 10 pays où la proportion de personnes en état de sous-nutrition est la plus forte en 2017</vt:lpstr>
      <vt:lpstr>7) Liste des 10 pays qui ont le plus bénéficié de l’aide alimentaire entre 2013 et 2016</vt:lpstr>
      <vt:lpstr>8) Évolution de l’aide alimentaire pour les 5 pays qui en ont le plus bénéficié entre 2013 et 2016</vt:lpstr>
      <vt:lpstr>9) Liste des 10 pays qui ont la plus forte disponibilité alimentaire par habitant</vt:lpstr>
      <vt:lpstr>9) Liste des 10 pays qui ont la plus faible disponibilité alimentaire par habitant</vt:lpstr>
      <vt:lpstr>10) Étude sur le manioc en Thaïlande</vt:lpstr>
      <vt:lpstr>11) Analyses complémentaires: Top 10 pays avec la plus forte production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sur l’alimentation dans le monde</dc:title>
  <dc:creator>JeY jEy</dc:creator>
  <cp:lastModifiedBy>kadiatou doucoure</cp:lastModifiedBy>
  <cp:revision>3</cp:revision>
  <dcterms:created xsi:type="dcterms:W3CDTF">2023-03-17T20:58:30Z</dcterms:created>
  <dcterms:modified xsi:type="dcterms:W3CDTF">2024-07-04T11:38:03Z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